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notesMasterIdLst>
    <p:notesMasterId r:id="rId28"/>
  </p:notesMasterIdLst>
  <p:sldIdLst>
    <p:sldId id="256" r:id="rId2"/>
    <p:sldId id="257" r:id="rId3"/>
    <p:sldId id="287" r:id="rId4"/>
    <p:sldId id="258" r:id="rId5"/>
    <p:sldId id="296" r:id="rId6"/>
    <p:sldId id="291" r:id="rId7"/>
    <p:sldId id="295" r:id="rId8"/>
    <p:sldId id="311" r:id="rId9"/>
    <p:sldId id="288" r:id="rId10"/>
    <p:sldId id="293" r:id="rId11"/>
    <p:sldId id="310" r:id="rId12"/>
    <p:sldId id="290" r:id="rId13"/>
    <p:sldId id="312" r:id="rId14"/>
    <p:sldId id="314" r:id="rId15"/>
    <p:sldId id="313" r:id="rId16"/>
    <p:sldId id="309" r:id="rId17"/>
    <p:sldId id="292" r:id="rId18"/>
    <p:sldId id="304" r:id="rId19"/>
    <p:sldId id="305" r:id="rId20"/>
    <p:sldId id="298" r:id="rId21"/>
    <p:sldId id="297" r:id="rId22"/>
    <p:sldId id="299" r:id="rId23"/>
    <p:sldId id="301" r:id="rId24"/>
    <p:sldId id="300" r:id="rId25"/>
    <p:sldId id="302" r:id="rId26"/>
    <p:sldId id="30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Abraham" initials="RA" lastIdx="1" clrIdx="0">
    <p:extLst>
      <p:ext uri="{19B8F6BF-5375-455C-9EA6-DF929625EA0E}">
        <p15:presenceInfo xmlns:p15="http://schemas.microsoft.com/office/powerpoint/2012/main" userId="454c155940aa71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327" autoAdjust="0"/>
  </p:normalViewPr>
  <p:slideViewPr>
    <p:cSldViewPr snapToGrid="0">
      <p:cViewPr varScale="1">
        <p:scale>
          <a:sx n="65" d="100"/>
          <a:sy n="65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60D0B7-8231-4DD9-8C66-F54B3961ED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1C56B4-296C-445F-ABD6-E5E8D24E77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Carry out a retrospective study of the historical dataset </a:t>
          </a:r>
          <a:r>
            <a:rPr lang="en-US" i="1" dirty="0"/>
            <a:t>(2005-2016)</a:t>
          </a:r>
          <a:r>
            <a:rPr lang="en-US" dirty="0"/>
            <a:t> and perform</a:t>
          </a:r>
          <a:r>
            <a:rPr lang="en-US" b="1" dirty="0"/>
            <a:t> descriptive analysis</a:t>
          </a:r>
          <a:r>
            <a:rPr lang="en-US" dirty="0"/>
            <a:t> to reveal interesting insights</a:t>
          </a:r>
        </a:p>
      </dgm:t>
    </dgm:pt>
    <dgm:pt modelId="{DA8CA0A8-92AE-4720-A934-05C4CE470F08}" type="parTrans" cxnId="{0E82DB4F-2A7C-49E3-92CF-2CC20A141E63}">
      <dgm:prSet/>
      <dgm:spPr/>
      <dgm:t>
        <a:bodyPr/>
        <a:lstStyle/>
        <a:p>
          <a:endParaRPr lang="en-US"/>
        </a:p>
      </dgm:t>
    </dgm:pt>
    <dgm:pt modelId="{066EF8BD-60A4-45D4-B5C0-FD14E06D8180}" type="sibTrans" cxnId="{0E82DB4F-2A7C-49E3-92CF-2CC20A141E63}">
      <dgm:prSet phldrT="01"/>
      <dgm:spPr/>
      <dgm:t>
        <a:bodyPr/>
        <a:lstStyle/>
        <a:p>
          <a:endParaRPr lang="en-US"/>
        </a:p>
      </dgm:t>
    </dgm:pt>
    <dgm:pt modelId="{0F20B6C5-E80F-4DC8-993D-C3CC59B06E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factors commonly responsible for road accidents through </a:t>
          </a:r>
          <a:r>
            <a:rPr lang="en-US" b="1" dirty="0"/>
            <a:t>Feature Engineering techniques</a:t>
          </a:r>
          <a:endParaRPr lang="en-US" dirty="0"/>
        </a:p>
      </dgm:t>
    </dgm:pt>
    <dgm:pt modelId="{CD73AA73-9DA0-48D6-97ED-E5B5CCE86189}" type="parTrans" cxnId="{AC4340C0-8B6C-4E73-930E-9888BD33A1B8}">
      <dgm:prSet/>
      <dgm:spPr/>
      <dgm:t>
        <a:bodyPr/>
        <a:lstStyle/>
        <a:p>
          <a:endParaRPr lang="en-US"/>
        </a:p>
      </dgm:t>
    </dgm:pt>
    <dgm:pt modelId="{4FD37A8C-A31A-45A3-9426-5BDBC81059AE}" type="sibTrans" cxnId="{AC4340C0-8B6C-4E73-930E-9888BD33A1B8}">
      <dgm:prSet phldrT="02"/>
      <dgm:spPr/>
      <dgm:t>
        <a:bodyPr/>
        <a:lstStyle/>
        <a:p>
          <a:endParaRPr lang="en-US"/>
        </a:p>
      </dgm:t>
    </dgm:pt>
    <dgm:pt modelId="{31260BAD-40BF-4E66-808E-DC2D364382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Fine-tune model to </a:t>
          </a:r>
          <a:r>
            <a:rPr lang="en-US" b="1" dirty="0"/>
            <a:t>enhance its predictive power</a:t>
          </a:r>
          <a:r>
            <a:rPr lang="en-US" dirty="0"/>
            <a:t> while also focusing efforts to </a:t>
          </a:r>
          <a:r>
            <a:rPr lang="en-US" b="1" dirty="0"/>
            <a:t>optimize</a:t>
          </a:r>
          <a:r>
            <a:rPr lang="en-US" dirty="0"/>
            <a:t> resource utilization and model run-times</a:t>
          </a:r>
        </a:p>
      </dgm:t>
    </dgm:pt>
    <dgm:pt modelId="{337CB53F-C25C-439D-882E-E6FA3B2BF78F}" type="parTrans" cxnId="{DF7FEB0C-904D-44B0-BD4F-BE8883F8EE72}">
      <dgm:prSet/>
      <dgm:spPr/>
      <dgm:t>
        <a:bodyPr/>
        <a:lstStyle/>
        <a:p>
          <a:endParaRPr lang="en-US"/>
        </a:p>
      </dgm:t>
    </dgm:pt>
    <dgm:pt modelId="{AB7AE707-9347-405F-9B06-2B51A45D8D4F}" type="sibTrans" cxnId="{DF7FEB0C-904D-44B0-BD4F-BE8883F8EE72}">
      <dgm:prSet phldrT="03"/>
      <dgm:spPr/>
      <dgm:t>
        <a:bodyPr/>
        <a:lstStyle/>
        <a:p>
          <a:endParaRPr lang="en-US"/>
        </a:p>
      </dgm:t>
    </dgm:pt>
    <dgm:pt modelId="{35C7924D-D36F-4147-BAA5-39C6E52B6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Main Outcome Variable: </a:t>
          </a:r>
        </a:p>
        <a:p>
          <a:pPr>
            <a:lnSpc>
              <a:spcPct val="100000"/>
            </a:lnSpc>
          </a:pPr>
          <a:r>
            <a:rPr lang="en-US" dirty="0"/>
            <a:t>Accident Severity – # Casualties + # Vehicles involved</a:t>
          </a:r>
        </a:p>
      </dgm:t>
    </dgm:pt>
    <dgm:pt modelId="{94DBDC99-B170-4EF2-A6C8-E96CA679B489}" type="parTrans" cxnId="{8F068742-5CA8-4DC5-9831-4DDF47CBF3C9}">
      <dgm:prSet/>
      <dgm:spPr/>
      <dgm:t>
        <a:bodyPr/>
        <a:lstStyle/>
        <a:p>
          <a:endParaRPr lang="en-US"/>
        </a:p>
      </dgm:t>
    </dgm:pt>
    <dgm:pt modelId="{07C20CA4-0B7A-446F-98A4-579C0ECDD6A7}" type="sibTrans" cxnId="{8F068742-5CA8-4DC5-9831-4DDF47CBF3C9}">
      <dgm:prSet phldrT="04"/>
      <dgm:spPr/>
      <dgm:t>
        <a:bodyPr/>
        <a:lstStyle/>
        <a:p>
          <a:endParaRPr lang="en-US" dirty="0"/>
        </a:p>
      </dgm:t>
    </dgm:pt>
    <dgm:pt modelId="{11559CE3-CC0C-4CEC-B39C-A369B827371D}" type="pres">
      <dgm:prSet presAssocID="{2C60D0B7-8231-4DD9-8C66-F54B3961ED98}" presName="root" presStyleCnt="0">
        <dgm:presLayoutVars>
          <dgm:dir/>
          <dgm:resizeHandles val="exact"/>
        </dgm:presLayoutVars>
      </dgm:prSet>
      <dgm:spPr/>
    </dgm:pt>
    <dgm:pt modelId="{F9262DC1-D9EF-4D16-B20C-0DB66144EAD9}" type="pres">
      <dgm:prSet presAssocID="{391C56B4-296C-445F-ABD6-E5E8D24E77B5}" presName="compNode" presStyleCnt="0"/>
      <dgm:spPr/>
    </dgm:pt>
    <dgm:pt modelId="{CECAD617-424D-457A-96B3-113813C41312}" type="pres">
      <dgm:prSet presAssocID="{391C56B4-296C-445F-ABD6-E5E8D24E77B5}" presName="bgRect" presStyleLbl="bgShp" presStyleIdx="0" presStyleCnt="4"/>
      <dgm:spPr/>
    </dgm:pt>
    <dgm:pt modelId="{C74FC850-006A-46ED-8814-F95330D32EE9}" type="pres">
      <dgm:prSet presAssocID="{391C56B4-296C-445F-ABD6-E5E8D24E77B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E130ED35-EA8A-48AB-975E-7DDB50D56742}" type="pres">
      <dgm:prSet presAssocID="{391C56B4-296C-445F-ABD6-E5E8D24E77B5}" presName="spaceRect" presStyleCnt="0"/>
      <dgm:spPr/>
    </dgm:pt>
    <dgm:pt modelId="{D96BBA46-7DE1-49F3-A341-5FF2D1CD0EC9}" type="pres">
      <dgm:prSet presAssocID="{391C56B4-296C-445F-ABD6-E5E8D24E77B5}" presName="parTx" presStyleLbl="revTx" presStyleIdx="0" presStyleCnt="4">
        <dgm:presLayoutVars>
          <dgm:chMax val="0"/>
          <dgm:chPref val="0"/>
        </dgm:presLayoutVars>
      </dgm:prSet>
      <dgm:spPr/>
    </dgm:pt>
    <dgm:pt modelId="{41D62B21-9C09-457A-97A7-3CB5B57D7A81}" type="pres">
      <dgm:prSet presAssocID="{066EF8BD-60A4-45D4-B5C0-FD14E06D8180}" presName="sibTrans" presStyleCnt="0"/>
      <dgm:spPr/>
    </dgm:pt>
    <dgm:pt modelId="{15BEDDE5-5737-4979-A09A-3AA6B29B3768}" type="pres">
      <dgm:prSet presAssocID="{0F20B6C5-E80F-4DC8-993D-C3CC59B06EB5}" presName="compNode" presStyleCnt="0"/>
      <dgm:spPr/>
    </dgm:pt>
    <dgm:pt modelId="{E0B545DB-A899-4432-ABD6-06A217EAA3DE}" type="pres">
      <dgm:prSet presAssocID="{0F20B6C5-E80F-4DC8-993D-C3CC59B06EB5}" presName="bgRect" presStyleLbl="bgShp" presStyleIdx="1" presStyleCnt="4"/>
      <dgm:spPr/>
    </dgm:pt>
    <dgm:pt modelId="{E4C5225E-0AEA-4EB3-91A2-97E6FF09F88C}" type="pres">
      <dgm:prSet presAssocID="{0F20B6C5-E80F-4DC8-993D-C3CC59B06E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Outline"/>
        </a:ext>
      </dgm:extLst>
    </dgm:pt>
    <dgm:pt modelId="{A9CDD734-12C9-4BFF-A387-74A0E2A3E38E}" type="pres">
      <dgm:prSet presAssocID="{0F20B6C5-E80F-4DC8-993D-C3CC59B06EB5}" presName="spaceRect" presStyleCnt="0"/>
      <dgm:spPr/>
    </dgm:pt>
    <dgm:pt modelId="{042F2F14-F151-4690-B2C3-98A1B3469998}" type="pres">
      <dgm:prSet presAssocID="{0F20B6C5-E80F-4DC8-993D-C3CC59B06EB5}" presName="parTx" presStyleLbl="revTx" presStyleIdx="1" presStyleCnt="4">
        <dgm:presLayoutVars>
          <dgm:chMax val="0"/>
          <dgm:chPref val="0"/>
        </dgm:presLayoutVars>
      </dgm:prSet>
      <dgm:spPr/>
    </dgm:pt>
    <dgm:pt modelId="{6D3704B4-F18A-4F45-8CBB-25D885BA7C5A}" type="pres">
      <dgm:prSet presAssocID="{4FD37A8C-A31A-45A3-9426-5BDBC81059AE}" presName="sibTrans" presStyleCnt="0"/>
      <dgm:spPr/>
    </dgm:pt>
    <dgm:pt modelId="{81947CA1-34C5-4CEC-A353-1EE4FF64F6D7}" type="pres">
      <dgm:prSet presAssocID="{31260BAD-40BF-4E66-808E-DC2D364382E5}" presName="compNode" presStyleCnt="0"/>
      <dgm:spPr/>
    </dgm:pt>
    <dgm:pt modelId="{DBCA811D-5BA0-4C61-A79A-020BBCA86D94}" type="pres">
      <dgm:prSet presAssocID="{31260BAD-40BF-4E66-808E-DC2D364382E5}" presName="bgRect" presStyleLbl="bgShp" presStyleIdx="2" presStyleCnt="4"/>
      <dgm:spPr/>
    </dgm:pt>
    <dgm:pt modelId="{9EC72F23-A554-4F33-B700-15F3A5B512BB}" type="pres">
      <dgm:prSet presAssocID="{31260BAD-40BF-4E66-808E-DC2D364382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Secure"/>
        </a:ext>
      </dgm:extLst>
    </dgm:pt>
    <dgm:pt modelId="{0818CA76-6A22-4F89-9AE0-6B611858FAA7}" type="pres">
      <dgm:prSet presAssocID="{31260BAD-40BF-4E66-808E-DC2D364382E5}" presName="spaceRect" presStyleCnt="0"/>
      <dgm:spPr/>
    </dgm:pt>
    <dgm:pt modelId="{682A267C-D0E0-4E1B-8DE0-7FAF66FEB682}" type="pres">
      <dgm:prSet presAssocID="{31260BAD-40BF-4E66-808E-DC2D364382E5}" presName="parTx" presStyleLbl="revTx" presStyleIdx="2" presStyleCnt="4">
        <dgm:presLayoutVars>
          <dgm:chMax val="0"/>
          <dgm:chPref val="0"/>
        </dgm:presLayoutVars>
      </dgm:prSet>
      <dgm:spPr/>
    </dgm:pt>
    <dgm:pt modelId="{F3E27163-90A0-4428-9BB3-90CF8E5DB897}" type="pres">
      <dgm:prSet presAssocID="{AB7AE707-9347-405F-9B06-2B51A45D8D4F}" presName="sibTrans" presStyleCnt="0"/>
      <dgm:spPr/>
    </dgm:pt>
    <dgm:pt modelId="{D756DA28-A12A-4E75-B98F-1635787CD8B5}" type="pres">
      <dgm:prSet presAssocID="{35C7924D-D36F-4147-BAA5-39C6E52B6900}" presName="compNode" presStyleCnt="0"/>
      <dgm:spPr/>
    </dgm:pt>
    <dgm:pt modelId="{A40AF8D3-8D23-4F10-B4C8-3EC99F2112ED}" type="pres">
      <dgm:prSet presAssocID="{35C7924D-D36F-4147-BAA5-39C6E52B6900}" presName="bgRect" presStyleLbl="bgShp" presStyleIdx="3" presStyleCnt="4"/>
      <dgm:spPr/>
    </dgm:pt>
    <dgm:pt modelId="{64C92F0B-CC8F-43B8-97D4-62B328E8F4E9}" type="pres">
      <dgm:prSet presAssocID="{35C7924D-D36F-4147-BAA5-39C6E52B69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riable"/>
        </a:ext>
      </dgm:extLst>
    </dgm:pt>
    <dgm:pt modelId="{D5758793-0C10-4233-AC12-9C7E33640A57}" type="pres">
      <dgm:prSet presAssocID="{35C7924D-D36F-4147-BAA5-39C6E52B6900}" presName="spaceRect" presStyleCnt="0"/>
      <dgm:spPr/>
    </dgm:pt>
    <dgm:pt modelId="{27834D46-176C-4CD4-9122-3207E86C78B7}" type="pres">
      <dgm:prSet presAssocID="{35C7924D-D36F-4147-BAA5-39C6E52B690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F7FEB0C-904D-44B0-BD4F-BE8883F8EE72}" srcId="{2C60D0B7-8231-4DD9-8C66-F54B3961ED98}" destId="{31260BAD-40BF-4E66-808E-DC2D364382E5}" srcOrd="2" destOrd="0" parTransId="{337CB53F-C25C-439D-882E-E6FA3B2BF78F}" sibTransId="{AB7AE707-9347-405F-9B06-2B51A45D8D4F}"/>
    <dgm:cxn modelId="{E7AF391F-4302-4457-AB3B-6921D2FA0668}" type="presOf" srcId="{391C56B4-296C-445F-ABD6-E5E8D24E77B5}" destId="{D96BBA46-7DE1-49F3-A341-5FF2D1CD0EC9}" srcOrd="0" destOrd="0" presId="urn:microsoft.com/office/officeart/2018/2/layout/IconVerticalSolidList"/>
    <dgm:cxn modelId="{8F068742-5CA8-4DC5-9831-4DDF47CBF3C9}" srcId="{2C60D0B7-8231-4DD9-8C66-F54B3961ED98}" destId="{35C7924D-D36F-4147-BAA5-39C6E52B6900}" srcOrd="3" destOrd="0" parTransId="{94DBDC99-B170-4EF2-A6C8-E96CA679B489}" sibTransId="{07C20CA4-0B7A-446F-98A4-579C0ECDD6A7}"/>
    <dgm:cxn modelId="{0E82DB4F-2A7C-49E3-92CF-2CC20A141E63}" srcId="{2C60D0B7-8231-4DD9-8C66-F54B3961ED98}" destId="{391C56B4-296C-445F-ABD6-E5E8D24E77B5}" srcOrd="0" destOrd="0" parTransId="{DA8CA0A8-92AE-4720-A934-05C4CE470F08}" sibTransId="{066EF8BD-60A4-45D4-B5C0-FD14E06D8180}"/>
    <dgm:cxn modelId="{50943950-07E5-4F79-93CB-23DF5C05F70F}" type="presOf" srcId="{31260BAD-40BF-4E66-808E-DC2D364382E5}" destId="{682A267C-D0E0-4E1B-8DE0-7FAF66FEB682}" srcOrd="0" destOrd="0" presId="urn:microsoft.com/office/officeart/2018/2/layout/IconVerticalSolidList"/>
    <dgm:cxn modelId="{CDEBDA86-FDDD-4E8A-83C8-B5B9769D1768}" type="presOf" srcId="{35C7924D-D36F-4147-BAA5-39C6E52B6900}" destId="{27834D46-176C-4CD4-9122-3207E86C78B7}" srcOrd="0" destOrd="0" presId="urn:microsoft.com/office/officeart/2018/2/layout/IconVerticalSolidList"/>
    <dgm:cxn modelId="{AC4340C0-8B6C-4E73-930E-9888BD33A1B8}" srcId="{2C60D0B7-8231-4DD9-8C66-F54B3961ED98}" destId="{0F20B6C5-E80F-4DC8-993D-C3CC59B06EB5}" srcOrd="1" destOrd="0" parTransId="{CD73AA73-9DA0-48D6-97ED-E5B5CCE86189}" sibTransId="{4FD37A8C-A31A-45A3-9426-5BDBC81059AE}"/>
    <dgm:cxn modelId="{BAB596D0-F90F-4240-B5D4-CC43BA6BE982}" type="presOf" srcId="{2C60D0B7-8231-4DD9-8C66-F54B3961ED98}" destId="{11559CE3-CC0C-4CEC-B39C-A369B827371D}" srcOrd="0" destOrd="0" presId="urn:microsoft.com/office/officeart/2018/2/layout/IconVerticalSolidList"/>
    <dgm:cxn modelId="{B524A2FC-9E40-430F-8FE4-8C1B5EA81308}" type="presOf" srcId="{0F20B6C5-E80F-4DC8-993D-C3CC59B06EB5}" destId="{042F2F14-F151-4690-B2C3-98A1B3469998}" srcOrd="0" destOrd="0" presId="urn:microsoft.com/office/officeart/2018/2/layout/IconVerticalSolidList"/>
    <dgm:cxn modelId="{B463E13B-9F78-4F4E-9AC4-B4DFAEE856A2}" type="presParOf" srcId="{11559CE3-CC0C-4CEC-B39C-A369B827371D}" destId="{F9262DC1-D9EF-4D16-B20C-0DB66144EAD9}" srcOrd="0" destOrd="0" presId="urn:microsoft.com/office/officeart/2018/2/layout/IconVerticalSolidList"/>
    <dgm:cxn modelId="{D838B24D-0F26-469E-8965-2827A1085848}" type="presParOf" srcId="{F9262DC1-D9EF-4D16-B20C-0DB66144EAD9}" destId="{CECAD617-424D-457A-96B3-113813C41312}" srcOrd="0" destOrd="0" presId="urn:microsoft.com/office/officeart/2018/2/layout/IconVerticalSolidList"/>
    <dgm:cxn modelId="{88748E00-017B-49C6-8B10-206BA86AA7F8}" type="presParOf" srcId="{F9262DC1-D9EF-4D16-B20C-0DB66144EAD9}" destId="{C74FC850-006A-46ED-8814-F95330D32EE9}" srcOrd="1" destOrd="0" presId="urn:microsoft.com/office/officeart/2018/2/layout/IconVerticalSolidList"/>
    <dgm:cxn modelId="{9D2D817A-82BF-421C-A515-2C0F031D041B}" type="presParOf" srcId="{F9262DC1-D9EF-4D16-B20C-0DB66144EAD9}" destId="{E130ED35-EA8A-48AB-975E-7DDB50D56742}" srcOrd="2" destOrd="0" presId="urn:microsoft.com/office/officeart/2018/2/layout/IconVerticalSolidList"/>
    <dgm:cxn modelId="{31A63B6F-8A7F-444D-8491-9C4FF4917A5B}" type="presParOf" srcId="{F9262DC1-D9EF-4D16-B20C-0DB66144EAD9}" destId="{D96BBA46-7DE1-49F3-A341-5FF2D1CD0EC9}" srcOrd="3" destOrd="0" presId="urn:microsoft.com/office/officeart/2018/2/layout/IconVerticalSolidList"/>
    <dgm:cxn modelId="{469EDB36-09ED-45FF-8853-38EDA981A875}" type="presParOf" srcId="{11559CE3-CC0C-4CEC-B39C-A369B827371D}" destId="{41D62B21-9C09-457A-97A7-3CB5B57D7A81}" srcOrd="1" destOrd="0" presId="urn:microsoft.com/office/officeart/2018/2/layout/IconVerticalSolidList"/>
    <dgm:cxn modelId="{403C238C-9D2C-4D9D-B3CA-4F859258102D}" type="presParOf" srcId="{11559CE3-CC0C-4CEC-B39C-A369B827371D}" destId="{15BEDDE5-5737-4979-A09A-3AA6B29B3768}" srcOrd="2" destOrd="0" presId="urn:microsoft.com/office/officeart/2018/2/layout/IconVerticalSolidList"/>
    <dgm:cxn modelId="{65D64575-150C-43C6-B8F8-95DF811FBD45}" type="presParOf" srcId="{15BEDDE5-5737-4979-A09A-3AA6B29B3768}" destId="{E0B545DB-A899-4432-ABD6-06A217EAA3DE}" srcOrd="0" destOrd="0" presId="urn:microsoft.com/office/officeart/2018/2/layout/IconVerticalSolidList"/>
    <dgm:cxn modelId="{D70122BB-282E-4EFA-9355-5D0E67164FAD}" type="presParOf" srcId="{15BEDDE5-5737-4979-A09A-3AA6B29B3768}" destId="{E4C5225E-0AEA-4EB3-91A2-97E6FF09F88C}" srcOrd="1" destOrd="0" presId="urn:microsoft.com/office/officeart/2018/2/layout/IconVerticalSolidList"/>
    <dgm:cxn modelId="{1CBB8A17-0F76-40A2-A1D5-E429E100D0AB}" type="presParOf" srcId="{15BEDDE5-5737-4979-A09A-3AA6B29B3768}" destId="{A9CDD734-12C9-4BFF-A387-74A0E2A3E38E}" srcOrd="2" destOrd="0" presId="urn:microsoft.com/office/officeart/2018/2/layout/IconVerticalSolidList"/>
    <dgm:cxn modelId="{B4DA05D7-A9B7-4C25-B657-C2BA528486AD}" type="presParOf" srcId="{15BEDDE5-5737-4979-A09A-3AA6B29B3768}" destId="{042F2F14-F151-4690-B2C3-98A1B3469998}" srcOrd="3" destOrd="0" presId="urn:microsoft.com/office/officeart/2018/2/layout/IconVerticalSolidList"/>
    <dgm:cxn modelId="{AB4EE333-EA6A-4634-A2D4-10A9462A3452}" type="presParOf" srcId="{11559CE3-CC0C-4CEC-B39C-A369B827371D}" destId="{6D3704B4-F18A-4F45-8CBB-25D885BA7C5A}" srcOrd="3" destOrd="0" presId="urn:microsoft.com/office/officeart/2018/2/layout/IconVerticalSolidList"/>
    <dgm:cxn modelId="{1BD3EE3E-9D4A-4971-93AB-E50599F1DC4F}" type="presParOf" srcId="{11559CE3-CC0C-4CEC-B39C-A369B827371D}" destId="{81947CA1-34C5-4CEC-A353-1EE4FF64F6D7}" srcOrd="4" destOrd="0" presId="urn:microsoft.com/office/officeart/2018/2/layout/IconVerticalSolidList"/>
    <dgm:cxn modelId="{E4AEBE09-FA4E-4364-8882-C4A424D13787}" type="presParOf" srcId="{81947CA1-34C5-4CEC-A353-1EE4FF64F6D7}" destId="{DBCA811D-5BA0-4C61-A79A-020BBCA86D94}" srcOrd="0" destOrd="0" presId="urn:microsoft.com/office/officeart/2018/2/layout/IconVerticalSolidList"/>
    <dgm:cxn modelId="{F62EFED4-AB8A-4197-884F-0F7577B5EBD2}" type="presParOf" srcId="{81947CA1-34C5-4CEC-A353-1EE4FF64F6D7}" destId="{9EC72F23-A554-4F33-B700-15F3A5B512BB}" srcOrd="1" destOrd="0" presId="urn:microsoft.com/office/officeart/2018/2/layout/IconVerticalSolidList"/>
    <dgm:cxn modelId="{506E550B-CD2B-4376-9A0C-AEA7BD0F964A}" type="presParOf" srcId="{81947CA1-34C5-4CEC-A353-1EE4FF64F6D7}" destId="{0818CA76-6A22-4F89-9AE0-6B611858FAA7}" srcOrd="2" destOrd="0" presId="urn:microsoft.com/office/officeart/2018/2/layout/IconVerticalSolidList"/>
    <dgm:cxn modelId="{1F18790A-CA04-443F-A781-CD6801F72148}" type="presParOf" srcId="{81947CA1-34C5-4CEC-A353-1EE4FF64F6D7}" destId="{682A267C-D0E0-4E1B-8DE0-7FAF66FEB682}" srcOrd="3" destOrd="0" presId="urn:microsoft.com/office/officeart/2018/2/layout/IconVerticalSolidList"/>
    <dgm:cxn modelId="{0C09F6CF-DE1D-4B58-A24E-1565468E59AC}" type="presParOf" srcId="{11559CE3-CC0C-4CEC-B39C-A369B827371D}" destId="{F3E27163-90A0-4428-9BB3-90CF8E5DB897}" srcOrd="5" destOrd="0" presId="urn:microsoft.com/office/officeart/2018/2/layout/IconVerticalSolidList"/>
    <dgm:cxn modelId="{0DF85A55-D8A0-4684-932A-3C14ACBCD0FF}" type="presParOf" srcId="{11559CE3-CC0C-4CEC-B39C-A369B827371D}" destId="{D756DA28-A12A-4E75-B98F-1635787CD8B5}" srcOrd="6" destOrd="0" presId="urn:microsoft.com/office/officeart/2018/2/layout/IconVerticalSolidList"/>
    <dgm:cxn modelId="{50110E4E-45DA-4D20-80DC-4150C3C6970C}" type="presParOf" srcId="{D756DA28-A12A-4E75-B98F-1635787CD8B5}" destId="{A40AF8D3-8D23-4F10-B4C8-3EC99F2112ED}" srcOrd="0" destOrd="0" presId="urn:microsoft.com/office/officeart/2018/2/layout/IconVerticalSolidList"/>
    <dgm:cxn modelId="{2402B210-9906-400D-A554-F631B638638B}" type="presParOf" srcId="{D756DA28-A12A-4E75-B98F-1635787CD8B5}" destId="{64C92F0B-CC8F-43B8-97D4-62B328E8F4E9}" srcOrd="1" destOrd="0" presId="urn:microsoft.com/office/officeart/2018/2/layout/IconVerticalSolidList"/>
    <dgm:cxn modelId="{3F55E17C-C026-4564-8E53-3D3A246C77B5}" type="presParOf" srcId="{D756DA28-A12A-4E75-B98F-1635787CD8B5}" destId="{D5758793-0C10-4233-AC12-9C7E33640A57}" srcOrd="2" destOrd="0" presId="urn:microsoft.com/office/officeart/2018/2/layout/IconVerticalSolidList"/>
    <dgm:cxn modelId="{B2D20072-B01E-442B-BDCF-9FE58F8EE9E3}" type="presParOf" srcId="{D756DA28-A12A-4E75-B98F-1635787CD8B5}" destId="{27834D46-176C-4CD4-9122-3207E86C78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AD617-424D-457A-96B3-113813C41312}">
      <dsp:nvSpPr>
        <dsp:cNvPr id="0" name=""/>
        <dsp:cNvSpPr/>
      </dsp:nvSpPr>
      <dsp:spPr>
        <a:xfrm>
          <a:off x="0" y="1897"/>
          <a:ext cx="6496050" cy="961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FC850-006A-46ED-8814-F95330D32EE9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BBA46-7DE1-49F3-A341-5FF2D1CD0EC9}">
      <dsp:nvSpPr>
        <dsp:cNvPr id="0" name=""/>
        <dsp:cNvSpPr/>
      </dsp:nvSpPr>
      <dsp:spPr>
        <a:xfrm>
          <a:off x="1110795" y="1897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Carry out a retrospective study of the historical dataset </a:t>
          </a:r>
          <a:r>
            <a:rPr lang="en-US" sz="1500" i="1" kern="1200" dirty="0"/>
            <a:t>(2005-2016)</a:t>
          </a:r>
          <a:r>
            <a:rPr lang="en-US" sz="1500" kern="1200" dirty="0"/>
            <a:t> and perform</a:t>
          </a:r>
          <a:r>
            <a:rPr lang="en-US" sz="1500" b="1" kern="1200" dirty="0"/>
            <a:t> descriptive analysis</a:t>
          </a:r>
          <a:r>
            <a:rPr lang="en-US" sz="1500" kern="1200" dirty="0"/>
            <a:t> to reveal interesting insights</a:t>
          </a:r>
        </a:p>
      </dsp:txBody>
      <dsp:txXfrm>
        <a:off x="1110795" y="1897"/>
        <a:ext cx="5385254" cy="961727"/>
      </dsp:txXfrm>
    </dsp:sp>
    <dsp:sp modelId="{E0B545DB-A899-4432-ABD6-06A217EAA3DE}">
      <dsp:nvSpPr>
        <dsp:cNvPr id="0" name=""/>
        <dsp:cNvSpPr/>
      </dsp:nvSpPr>
      <dsp:spPr>
        <a:xfrm>
          <a:off x="0" y="1204056"/>
          <a:ext cx="6496050" cy="961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5225E-0AEA-4EB3-91A2-97E6FF09F88C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F2F14-F151-4690-B2C3-98A1B3469998}">
      <dsp:nvSpPr>
        <dsp:cNvPr id="0" name=""/>
        <dsp:cNvSpPr/>
      </dsp:nvSpPr>
      <dsp:spPr>
        <a:xfrm>
          <a:off x="1110795" y="1204056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Identify factors commonly responsible for road accidents through </a:t>
          </a:r>
          <a:r>
            <a:rPr lang="en-US" sz="1500" b="1" kern="1200" dirty="0"/>
            <a:t>Feature Engineering techniques</a:t>
          </a:r>
          <a:endParaRPr lang="en-US" sz="1500" kern="1200" dirty="0"/>
        </a:p>
      </dsp:txBody>
      <dsp:txXfrm>
        <a:off x="1110795" y="1204056"/>
        <a:ext cx="5385254" cy="961727"/>
      </dsp:txXfrm>
    </dsp:sp>
    <dsp:sp modelId="{DBCA811D-5BA0-4C61-A79A-020BBCA86D94}">
      <dsp:nvSpPr>
        <dsp:cNvPr id="0" name=""/>
        <dsp:cNvSpPr/>
      </dsp:nvSpPr>
      <dsp:spPr>
        <a:xfrm>
          <a:off x="0" y="2406215"/>
          <a:ext cx="6496050" cy="961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72F23-A554-4F33-B700-15F3A5B512BB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A267C-D0E0-4E1B-8DE0-7FAF66FEB682}">
      <dsp:nvSpPr>
        <dsp:cNvPr id="0" name=""/>
        <dsp:cNvSpPr/>
      </dsp:nvSpPr>
      <dsp:spPr>
        <a:xfrm>
          <a:off x="1110795" y="240621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Fine-tune model to </a:t>
          </a:r>
          <a:r>
            <a:rPr lang="en-US" sz="1500" b="1" kern="1200" dirty="0"/>
            <a:t>enhance its predictive power</a:t>
          </a:r>
          <a:r>
            <a:rPr lang="en-US" sz="1500" kern="1200" dirty="0"/>
            <a:t> while also focusing efforts to </a:t>
          </a:r>
          <a:r>
            <a:rPr lang="en-US" sz="1500" b="1" kern="1200" dirty="0"/>
            <a:t>optimize</a:t>
          </a:r>
          <a:r>
            <a:rPr lang="en-US" sz="1500" kern="1200" dirty="0"/>
            <a:t> resource utilization and model run-times</a:t>
          </a:r>
        </a:p>
      </dsp:txBody>
      <dsp:txXfrm>
        <a:off x="1110795" y="2406215"/>
        <a:ext cx="5385254" cy="961727"/>
      </dsp:txXfrm>
    </dsp:sp>
    <dsp:sp modelId="{A40AF8D3-8D23-4F10-B4C8-3EC99F2112ED}">
      <dsp:nvSpPr>
        <dsp:cNvPr id="0" name=""/>
        <dsp:cNvSpPr/>
      </dsp:nvSpPr>
      <dsp:spPr>
        <a:xfrm>
          <a:off x="0" y="3608375"/>
          <a:ext cx="6496050" cy="961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92F0B-CC8F-43B8-97D4-62B328E8F4E9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34D46-176C-4CD4-9122-3207E86C78B7}">
      <dsp:nvSpPr>
        <dsp:cNvPr id="0" name=""/>
        <dsp:cNvSpPr/>
      </dsp:nvSpPr>
      <dsp:spPr>
        <a:xfrm>
          <a:off x="1110795" y="360837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Main Outcome Variable: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Accident Severity – # Casualties + # Vehicles involved</a:t>
          </a:r>
        </a:p>
      </dsp:txBody>
      <dsp:txXfrm>
        <a:off x="1110795" y="3608375"/>
        <a:ext cx="5385254" cy="96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2T20:52:46.9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0 132,'21'-1,"0"-1,-1-1,1-1,-1-1,10-4,29-7,-4 4,10-4,0 3,0 4,40-1,-64 9,33-1,38-7,39-4,0 7,17 6,-104 0,-26 3,-1 1,0 2,23 7,-38-9,4 4,-6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2T20:53:15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1,'5'3,"0"0,0 0,0 0,0-1,0 0,1 0,0 0,-1-1,1 0,0 0,-1 0,1 0,5-1,5 1,40 4,50-4,28 2,-109 1,0 0,19 7,-6-1,11 3,-31-7,0-2,1 0,13 1,120 2,54-9,-43-1,-30 3,-95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F6CEC-5CE9-4660-9585-15DB9CB2229C}" type="datetimeFigureOut">
              <a:rPr lang="en-US" smtClean="0"/>
              <a:t>09/03/2019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33DF4-9528-4020-AF18-96EB04DB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1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51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1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22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0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46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12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6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01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78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59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83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06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40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15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78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92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17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88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8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51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0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33DF4-9528-4020-AF18-96EB04DBC9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1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7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9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77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15902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75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900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35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71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0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7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61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3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07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8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3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6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09/03/2019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28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openxmlformats.org/officeDocument/2006/relationships/image" Target="../media/image360.png"/><Relationship Id="rId4" Type="http://schemas.openxmlformats.org/officeDocument/2006/relationships/image" Target="../media/image2.png"/><Relationship Id="rId9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confengine.com/functional-conf-2015/proposal/1211/practical-machine-learning-in-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www.kaggle.com/tsiaras/uk-road-safety-accidents-and-vehicles#Accident_Information.c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1D8F6-29B4-44BE-A81C-E7BD06B7A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u="sng" dirty="0">
                <a:cs typeface="Aharoni" panose="02010803020104030203" pitchFamily="2" charset="-79"/>
              </a:rPr>
              <a:t>ANALYZING ROAD SAFETY &amp; TRAFFIC DEMOGRAPHICS IN THE UK</a:t>
            </a:r>
            <a:br>
              <a:rPr lang="en-US" sz="5000" b="1" dirty="0">
                <a:cs typeface="Aharoni" panose="02010803020104030203" pitchFamily="2" charset="-79"/>
              </a:rPr>
            </a:br>
            <a:br>
              <a:rPr lang="en-US" sz="5000" dirty="0">
                <a:cs typeface="Aharoni" panose="02010803020104030203" pitchFamily="2" charset="-79"/>
              </a:rPr>
            </a:br>
            <a:endParaRPr lang="en-US" sz="5000" dirty="0"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DD6D1-2DFF-42FB-B7F9-94B5EBED5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881465"/>
            <a:ext cx="10558280" cy="1457049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500" dirty="0">
                <a:solidFill>
                  <a:schemeClr val="bg2"/>
                </a:solidFill>
                <a:cs typeface="Aharoni" panose="02010803020104030203" pitchFamily="2" charset="-79"/>
              </a:rPr>
              <a:t>Richard abraham </a:t>
            </a:r>
          </a:p>
        </p:txBody>
      </p:sp>
    </p:spTree>
    <p:extLst>
      <p:ext uri="{BB962C8B-B14F-4D97-AF65-F5344CB8AC3E}">
        <p14:creationId xmlns:p14="http://schemas.microsoft.com/office/powerpoint/2010/main" val="101399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98E0-53BA-48E6-AC6D-B854719B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58" y="245002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Exploratory Data Analysis:</a:t>
            </a: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7FE4D-4BCE-40F1-A289-8EEA2D1F4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729" y="1134199"/>
            <a:ext cx="6625585" cy="3147515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D85369-1D78-4FB1-AA9E-4FBDB389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802" y="3164113"/>
            <a:ext cx="6164451" cy="333828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BFFD7F-746C-455E-BFB2-732ABA743B7B}"/>
              </a:ext>
            </a:extLst>
          </p:cNvPr>
          <p:cNvSpPr/>
          <p:nvPr/>
        </p:nvSpPr>
        <p:spPr>
          <a:xfrm>
            <a:off x="493486" y="3429000"/>
            <a:ext cx="5167085" cy="51888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B43E31-FEDE-4A89-9566-2DA5F645D195}"/>
              </a:ext>
            </a:extLst>
          </p:cNvPr>
          <p:cNvCxnSpPr/>
          <p:nvPr/>
        </p:nvCxnSpPr>
        <p:spPr>
          <a:xfrm flipV="1">
            <a:off x="1291771" y="3802743"/>
            <a:ext cx="0" cy="104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187745-E01D-45DD-97F7-83BD9880AA27}"/>
              </a:ext>
            </a:extLst>
          </p:cNvPr>
          <p:cNvCxnSpPr>
            <a:cxnSpLocks/>
          </p:cNvCxnSpPr>
          <p:nvPr/>
        </p:nvCxnSpPr>
        <p:spPr>
          <a:xfrm>
            <a:off x="4586514" y="4847771"/>
            <a:ext cx="1074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75DC53-2CEA-4D32-8D16-49AF5DD104AD}"/>
              </a:ext>
            </a:extLst>
          </p:cNvPr>
          <p:cNvSpPr txBox="1"/>
          <p:nvPr/>
        </p:nvSpPr>
        <p:spPr>
          <a:xfrm>
            <a:off x="297729" y="4855923"/>
            <a:ext cx="3182890" cy="659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Majority of fatal accidents took place at night </a:t>
            </a:r>
          </a:p>
        </p:txBody>
      </p:sp>
    </p:spTree>
    <p:extLst>
      <p:ext uri="{BB962C8B-B14F-4D97-AF65-F5344CB8AC3E}">
        <p14:creationId xmlns:p14="http://schemas.microsoft.com/office/powerpoint/2010/main" val="369758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E91273-27EE-4D53-99C8-276490C7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58" y="245002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Exploratory Data Analysis:</a:t>
            </a:r>
            <a:endParaRPr lang="en-US" dirty="0"/>
          </a:p>
        </p:txBody>
      </p:sp>
      <p:pic>
        <p:nvPicPr>
          <p:cNvPr id="9" name="Number of Accidents by Day of Week and Year">
            <a:hlinkClick r:id="" action="ppaction://media"/>
            <a:extLst>
              <a:ext uri="{FF2B5EF4-FFF2-40B4-BE49-F238E27FC236}">
                <a16:creationId xmlns:a16="http://schemas.microsoft.com/office/drawing/2014/main" id="{C60AC42B-0D01-4CA2-96CD-E5258BE0DB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1763" y="1206230"/>
            <a:ext cx="9338808" cy="51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6794-0249-4C35-93A1-FEF9766E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Exploratory Data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C6DB8-3B45-4B60-BDD7-D041AC3A3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96" y="1853248"/>
            <a:ext cx="7455152" cy="470797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BBD98D-D478-479D-B0FE-48AF5DDA1BF0}"/>
              </a:ext>
            </a:extLst>
          </p:cNvPr>
          <p:cNvSpPr txBox="1">
            <a:spLocks/>
          </p:cNvSpPr>
          <p:nvPr/>
        </p:nvSpPr>
        <p:spPr>
          <a:xfrm>
            <a:off x="525796" y="2005648"/>
            <a:ext cx="7455152" cy="4707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0FF87-F328-4B67-8049-1D70561FD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1277257"/>
            <a:ext cx="8509347" cy="528396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B8FD98-C859-42D1-9F02-7822D0481AFD}"/>
              </a:ext>
            </a:extLst>
          </p:cNvPr>
          <p:cNvSpPr txBox="1">
            <a:spLocks/>
          </p:cNvSpPr>
          <p:nvPr/>
        </p:nvSpPr>
        <p:spPr>
          <a:xfrm>
            <a:off x="-78506" y="1896246"/>
            <a:ext cx="5253318" cy="271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>
              <a:buClr>
                <a:schemeClr val="accent1"/>
              </a:buClr>
              <a:buFont typeface="Wingdings 3" charset="2"/>
              <a:buNone/>
            </a:pPr>
            <a:r>
              <a:rPr lang="en-US" dirty="0"/>
              <a:t>RTA Density by Location</a:t>
            </a:r>
            <a:r>
              <a:rPr lang="en-US" sz="1800" dirty="0"/>
              <a:t>:</a:t>
            </a:r>
          </a:p>
          <a:p>
            <a:pPr lvl="1">
              <a:buClr>
                <a:schemeClr val="accent1"/>
              </a:buClr>
            </a:pPr>
            <a:r>
              <a:rPr lang="en-US" i="1" dirty="0"/>
              <a:t>Birmingham</a:t>
            </a:r>
          </a:p>
          <a:p>
            <a:pPr lvl="1">
              <a:buClr>
                <a:schemeClr val="accent1"/>
              </a:buClr>
            </a:pPr>
            <a:r>
              <a:rPr lang="en-US" sz="1800" i="1" dirty="0"/>
              <a:t>London</a:t>
            </a:r>
          </a:p>
          <a:p>
            <a:pPr lvl="1">
              <a:buClr>
                <a:schemeClr val="accent1"/>
              </a:buClr>
            </a:pPr>
            <a:r>
              <a:rPr lang="en-US" i="1" dirty="0"/>
              <a:t>Leeds</a:t>
            </a:r>
          </a:p>
          <a:p>
            <a:pPr lvl="1">
              <a:buClr>
                <a:schemeClr val="accent1"/>
              </a:buClr>
            </a:pPr>
            <a:r>
              <a:rPr lang="en-US" i="1" dirty="0"/>
              <a:t>Newcastle </a:t>
            </a:r>
            <a:endParaRPr lang="en-US" sz="1800" i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594D7D-A3B9-459B-B132-7C3F665727DA}"/>
              </a:ext>
            </a:extLst>
          </p:cNvPr>
          <p:cNvSpPr/>
          <p:nvPr/>
        </p:nvSpPr>
        <p:spPr>
          <a:xfrm>
            <a:off x="7630101" y="5187301"/>
            <a:ext cx="644769" cy="644770"/>
          </a:xfrm>
          <a:prstGeom prst="ellipse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E14A7C-A879-4BB2-A9E6-CD7B527073A3}"/>
              </a:ext>
            </a:extLst>
          </p:cNvPr>
          <p:cNvSpPr/>
          <p:nvPr/>
        </p:nvSpPr>
        <p:spPr>
          <a:xfrm>
            <a:off x="6905640" y="4474609"/>
            <a:ext cx="644769" cy="644770"/>
          </a:xfrm>
          <a:prstGeom prst="ellipse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BE4CF6-5E8A-48A2-9F95-45F475CB6442}"/>
              </a:ext>
            </a:extLst>
          </p:cNvPr>
          <p:cNvSpPr/>
          <p:nvPr/>
        </p:nvSpPr>
        <p:spPr>
          <a:xfrm>
            <a:off x="6683769" y="3484009"/>
            <a:ext cx="813986" cy="838200"/>
          </a:xfrm>
          <a:prstGeom prst="ellipse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B03653-4A28-466F-8664-F5D9949E6703}"/>
              </a:ext>
            </a:extLst>
          </p:cNvPr>
          <p:cNvSpPr/>
          <p:nvPr/>
        </p:nvSpPr>
        <p:spPr>
          <a:xfrm>
            <a:off x="6985332" y="2650880"/>
            <a:ext cx="644769" cy="625720"/>
          </a:xfrm>
          <a:prstGeom prst="ellipse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98E0-53BA-48E6-AC6D-B854719B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58" y="245002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Exploratory Data Analysis:</a:t>
            </a:r>
            <a:endParaRPr lang="en-US" dirty="0"/>
          </a:p>
        </p:txBody>
      </p:sp>
      <p:pic>
        <p:nvPicPr>
          <p:cNvPr id="17" name="Avg Number of Vehicles &amp; Casualties by Road Type and Year">
            <a:hlinkClick r:id="" action="ppaction://media"/>
            <a:extLst>
              <a:ext uri="{FF2B5EF4-FFF2-40B4-BE49-F238E27FC236}">
                <a16:creationId xmlns:a16="http://schemas.microsoft.com/office/drawing/2014/main" id="{08B1D688-FAE5-4A38-9062-AB07F4D3DB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6129" y="3181010"/>
            <a:ext cx="6507186" cy="343198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1339FE0-04B4-470A-84DF-16FF703F6F6E}"/>
              </a:ext>
            </a:extLst>
          </p:cNvPr>
          <p:cNvSpPr/>
          <p:nvPr/>
        </p:nvSpPr>
        <p:spPr>
          <a:xfrm>
            <a:off x="8095666" y="3600660"/>
            <a:ext cx="3140443" cy="175985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C9D877-25CF-4246-9402-788A1709C898}"/>
              </a:ext>
            </a:extLst>
          </p:cNvPr>
          <p:cNvCxnSpPr>
            <a:cxnSpLocks/>
          </p:cNvCxnSpPr>
          <p:nvPr/>
        </p:nvCxnSpPr>
        <p:spPr>
          <a:xfrm>
            <a:off x="10682514" y="2495563"/>
            <a:ext cx="0" cy="128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B24587-7318-4C82-BF49-6E3F1E57C1D5}"/>
              </a:ext>
            </a:extLst>
          </p:cNvPr>
          <p:cNvSpPr txBox="1"/>
          <p:nvPr/>
        </p:nvSpPr>
        <p:spPr>
          <a:xfrm>
            <a:off x="8095666" y="1597671"/>
            <a:ext cx="3747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Avg. number of vehicles and casualties are highest for dual carriageways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36D2-E0D1-41C2-BDCC-28DFEAE79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08" y="945267"/>
            <a:ext cx="5306165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3C1FDD-3EB9-4E32-AAFF-F0872E904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C4B3D9-75AB-4AAB-B53A-4232B752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D73A963-D417-4FD9-851E-5E323F67D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E40AAF-9C56-4002-B55E-6A255814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4F217F-0736-44C0-9047-DD52FCA2F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DCB6E42-3037-40F7-A351-6B952A87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C4B8D-C4F4-4BF5-B5CB-9B5A30D9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900" y="1447800"/>
            <a:ext cx="4529099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Exploratory Data 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4C4D9B-8464-4F80-A369-88E6980D4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D5BA1A12-370B-43EB-B7BC-87A24667A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5DBBBEB-F8DF-4794-86A8-BD884F7E6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193CF5-E929-4BE4-AB02-70620874F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57722" y="270866"/>
            <a:ext cx="5167855" cy="3158134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98E839-2794-4EEF-B0A2-1B71BAEF5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723" y="3614379"/>
            <a:ext cx="5916911" cy="2780948"/>
          </a:xfrm>
          <a:prstGeom prst="rect">
            <a:avLst/>
          </a:prstGeom>
          <a:effectLst/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8A793428-DFD9-44BA-A965-469B8800A896}"/>
              </a:ext>
            </a:extLst>
          </p:cNvPr>
          <p:cNvSpPr/>
          <p:nvPr/>
        </p:nvSpPr>
        <p:spPr>
          <a:xfrm rot="16200000">
            <a:off x="1754527" y="3090325"/>
            <a:ext cx="153675" cy="716615"/>
          </a:xfrm>
          <a:prstGeom prst="leftBrace">
            <a:avLst>
              <a:gd name="adj1" fmla="val 8333"/>
              <a:gd name="adj2" fmla="val 504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7B206856-78D7-422C-BA20-B4FF4FAB921B}"/>
              </a:ext>
            </a:extLst>
          </p:cNvPr>
          <p:cNvSpPr/>
          <p:nvPr/>
        </p:nvSpPr>
        <p:spPr>
          <a:xfrm>
            <a:off x="2650357" y="3858407"/>
            <a:ext cx="257366" cy="2618593"/>
          </a:xfrm>
          <a:prstGeom prst="leftBrace">
            <a:avLst>
              <a:gd name="adj1" fmla="val 13876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E5D4D8-6D6B-4D1D-B0CA-C1C6F1FEA454}"/>
              </a:ext>
            </a:extLst>
          </p:cNvPr>
          <p:cNvCxnSpPr>
            <a:cxnSpLocks/>
          </p:cNvCxnSpPr>
          <p:nvPr/>
        </p:nvCxnSpPr>
        <p:spPr>
          <a:xfrm>
            <a:off x="3143399" y="6529505"/>
            <a:ext cx="697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07A9356-B2C5-44E0-AD9A-881FE5DC2FA1}"/>
              </a:ext>
            </a:extLst>
          </p:cNvPr>
          <p:cNvSpPr txBox="1"/>
          <p:nvPr/>
        </p:nvSpPr>
        <p:spPr>
          <a:xfrm>
            <a:off x="3841178" y="6344839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Older Vehicles</a:t>
            </a:r>
          </a:p>
        </p:txBody>
      </p:sp>
    </p:spTree>
    <p:extLst>
      <p:ext uri="{BB962C8B-B14F-4D97-AF65-F5344CB8AC3E}">
        <p14:creationId xmlns:p14="http://schemas.microsoft.com/office/powerpoint/2010/main" val="164082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98E0-53BA-48E6-AC6D-B854719B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58" y="245002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Exploratory Data Analysis: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8436D-F53E-40E0-92FF-48D36F5C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1" y="1304034"/>
            <a:ext cx="5779956" cy="3423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92928-2F90-488F-9A78-94332A37F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39" y="3015574"/>
            <a:ext cx="5939017" cy="350890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9DC9C19-EDED-432B-8BFA-21EBB7D9EC84}"/>
              </a:ext>
            </a:extLst>
          </p:cNvPr>
          <p:cNvSpPr/>
          <p:nvPr/>
        </p:nvSpPr>
        <p:spPr>
          <a:xfrm>
            <a:off x="6411558" y="3227994"/>
            <a:ext cx="2238956" cy="363000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AF0CD4-CD5E-4D14-A0D6-75EB4FD1A12D}"/>
              </a:ext>
            </a:extLst>
          </p:cNvPr>
          <p:cNvCxnSpPr>
            <a:cxnSpLocks/>
          </p:cNvCxnSpPr>
          <p:nvPr/>
        </p:nvCxnSpPr>
        <p:spPr>
          <a:xfrm flipH="1">
            <a:off x="8358750" y="2495774"/>
            <a:ext cx="376459" cy="123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6EECF5-B08C-453D-B71E-E985A098F3A4}"/>
              </a:ext>
            </a:extLst>
          </p:cNvPr>
          <p:cNvCxnSpPr>
            <a:cxnSpLocks/>
          </p:cNvCxnSpPr>
          <p:nvPr/>
        </p:nvCxnSpPr>
        <p:spPr>
          <a:xfrm flipH="1">
            <a:off x="2193297" y="2004610"/>
            <a:ext cx="1436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6EC1291-61FF-42FE-B2CD-2426F7886929}"/>
              </a:ext>
            </a:extLst>
          </p:cNvPr>
          <p:cNvSpPr txBox="1"/>
          <p:nvPr/>
        </p:nvSpPr>
        <p:spPr>
          <a:xfrm>
            <a:off x="7658231" y="1612515"/>
            <a:ext cx="348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Avg. number of casualties are highest on Foggy (mist) days</a:t>
            </a:r>
          </a:p>
        </p:txBody>
      </p:sp>
    </p:spTree>
    <p:extLst>
      <p:ext uri="{BB962C8B-B14F-4D97-AF65-F5344CB8AC3E}">
        <p14:creationId xmlns:p14="http://schemas.microsoft.com/office/powerpoint/2010/main" val="121904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3C1FDD-3EB9-4E32-AAFF-F0872E904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C4B3D9-75AB-4AAB-B53A-4232B752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D73A963-D417-4FD9-851E-5E323F67D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E40AAF-9C56-4002-B55E-6A255814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4F217F-0736-44C0-9047-DD52FCA2F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DCB6E42-3037-40F7-A351-6B952A87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A62BBE-5085-4FDE-94E1-02D61CB39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CC0E36-BC54-4CAD-81BE-44841FEA6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829FFD75-AE65-46FF-B805-70523DC4E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A9039BD0-E0BF-483C-A3CC-7A3A399F2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5E56DC-29EF-426B-9903-A31D4839D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88" y="325083"/>
            <a:ext cx="4732458" cy="38101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7F5104-BD4C-4B59-80BB-588067EA9EDE}"/>
              </a:ext>
            </a:extLst>
          </p:cNvPr>
          <p:cNvCxnSpPr>
            <a:cxnSpLocks/>
          </p:cNvCxnSpPr>
          <p:nvPr/>
        </p:nvCxnSpPr>
        <p:spPr>
          <a:xfrm flipH="1">
            <a:off x="3129817" y="1078935"/>
            <a:ext cx="815885" cy="67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97F44E-ACAE-4BE1-8E8B-84D309651ED0}"/>
              </a:ext>
            </a:extLst>
          </p:cNvPr>
          <p:cNvCxnSpPr>
            <a:cxnSpLocks/>
          </p:cNvCxnSpPr>
          <p:nvPr/>
        </p:nvCxnSpPr>
        <p:spPr>
          <a:xfrm>
            <a:off x="3966813" y="1066646"/>
            <a:ext cx="986971" cy="280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A2B0043C-2CD1-4B95-9973-48B73D378505}"/>
              </a:ext>
            </a:extLst>
          </p:cNvPr>
          <p:cNvSpPr txBox="1">
            <a:spLocks/>
          </p:cNvSpPr>
          <p:nvPr/>
        </p:nvSpPr>
        <p:spPr>
          <a:xfrm>
            <a:off x="613989" y="539573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Exploratory Data Analysis: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85633-9636-43B3-8795-A309C25725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6972" y="263713"/>
            <a:ext cx="4657323" cy="40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8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B6C2B692-B8DF-4B9C-9C24-37BC2C74A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4A42A-A1EB-4667-9891-6551A1FA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/>
              <a:t>Overview of Techniques Used: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EB36C-3364-407B-869F-3092395C3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4FCD7CF-9730-42FD-9C42-E33FE14DC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7CC8E-F069-4405-A406-342468FB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10" y="2419327"/>
            <a:ext cx="7153602" cy="365868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b="1" dirty="0">
                <a:solidFill>
                  <a:schemeClr val="bg1"/>
                </a:solidFill>
              </a:rPr>
              <a:t>Imbalanced Target Class: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1500" b="1" u="sng" dirty="0">
                <a:solidFill>
                  <a:schemeClr val="accent2"/>
                </a:solidFill>
              </a:rPr>
              <a:t>SMOTE</a:t>
            </a:r>
            <a:r>
              <a:rPr lang="en-US" sz="1500" dirty="0">
                <a:solidFill>
                  <a:schemeClr val="bg1"/>
                </a:solidFill>
              </a:rPr>
              <a:t>, ClusterCentroids, TomekLinks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b="1" dirty="0">
                <a:solidFill>
                  <a:schemeClr val="bg1"/>
                </a:solidFill>
              </a:rPr>
              <a:t>Feature Engineering:</a:t>
            </a:r>
          </a:p>
          <a:p>
            <a:pPr lvl="1">
              <a:lnSpc>
                <a:spcPct val="90000"/>
              </a:lnSpc>
            </a:pPr>
            <a:r>
              <a:rPr lang="en-US" sz="1500" b="1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PCA, </a:t>
            </a:r>
            <a:r>
              <a:rPr lang="en-US" sz="1500" b="1" dirty="0">
                <a:solidFill>
                  <a:schemeClr val="accent2"/>
                </a:solidFill>
              </a:rPr>
              <a:t>RFECV</a:t>
            </a:r>
            <a:r>
              <a:rPr lang="en-US" sz="1500" dirty="0">
                <a:solidFill>
                  <a:schemeClr val="bg1"/>
                </a:solidFill>
              </a:rPr>
              <a:t>, Variance Threshold, RandomForest Feature Import.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b="1" dirty="0">
                <a:solidFill>
                  <a:schemeClr val="bg1"/>
                </a:solidFill>
              </a:rPr>
              <a:t>Supervised Classification </a:t>
            </a:r>
            <a:r>
              <a:rPr lang="en-US" sz="1500" dirty="0">
                <a:solidFill>
                  <a:schemeClr val="bg1"/>
                </a:solidFill>
              </a:rPr>
              <a:t>Algorithms: </a:t>
            </a:r>
          </a:p>
          <a:p>
            <a:pPr lvl="1">
              <a:lnSpc>
                <a:spcPct val="90000"/>
              </a:lnSpc>
            </a:pPr>
            <a:r>
              <a:rPr lang="en-US" sz="1500" b="1" u="sng" dirty="0">
                <a:solidFill>
                  <a:schemeClr val="accent2"/>
                </a:solidFill>
              </a:rPr>
              <a:t>Gaussian Naïve Bayes</a:t>
            </a:r>
            <a:r>
              <a:rPr lang="en-US" sz="1500" dirty="0">
                <a:solidFill>
                  <a:schemeClr val="bg1"/>
                </a:solidFill>
              </a:rPr>
              <a:t>, Logistic Regression, Tree-Based Algorithms – Random Forest / Gradient Boost Classifiers, KNN, SVM</a:t>
            </a:r>
            <a:endParaRPr lang="en-US" sz="15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5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b="1" dirty="0">
                <a:solidFill>
                  <a:schemeClr val="bg1"/>
                </a:solidFill>
              </a:rPr>
              <a:t>Performance Metrics:</a:t>
            </a:r>
          </a:p>
          <a:p>
            <a:pPr lvl="1">
              <a:lnSpc>
                <a:spcPct val="90000"/>
              </a:lnSpc>
            </a:pPr>
            <a:r>
              <a:rPr lang="en-US" sz="1500" b="1" u="sng" dirty="0">
                <a:solidFill>
                  <a:schemeClr val="accent2"/>
                </a:solidFill>
              </a:rPr>
              <a:t>F1-Score</a:t>
            </a:r>
            <a:r>
              <a:rPr lang="en-US" sz="1500" dirty="0">
                <a:solidFill>
                  <a:schemeClr val="bg1"/>
                </a:solidFill>
              </a:rPr>
              <a:t>, Precision, </a:t>
            </a:r>
            <a:r>
              <a:rPr lang="en-US" sz="1500" b="1" u="sng" dirty="0">
                <a:solidFill>
                  <a:schemeClr val="accent2"/>
                </a:solidFill>
              </a:rPr>
              <a:t>Recall</a:t>
            </a:r>
            <a:r>
              <a:rPr lang="en-US" sz="1500" dirty="0">
                <a:solidFill>
                  <a:schemeClr val="bg1"/>
                </a:solidFill>
              </a:rPr>
              <a:t>, </a:t>
            </a:r>
            <a:r>
              <a:rPr lang="en-US" sz="1500" b="1" u="sng" dirty="0">
                <a:solidFill>
                  <a:schemeClr val="accent2"/>
                </a:solidFill>
              </a:rPr>
              <a:t>ROC/AUC</a:t>
            </a:r>
            <a:r>
              <a:rPr lang="en-US" sz="1500" dirty="0">
                <a:solidFill>
                  <a:schemeClr val="bg1"/>
                </a:solidFill>
              </a:rPr>
              <a:t> curves, Accuracy Score, Cohens Kappa, Mathews Correlation Coefficient (MCC)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8D284D-BFD0-4A66-9D64-95A16C43C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413" y="2850349"/>
            <a:ext cx="4325467" cy="34711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876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9EE8-268A-47A2-9895-8B9A7BD2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93" y="312743"/>
            <a:ext cx="4235765" cy="559455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Synthetic Minority Oversampling Technique </a:t>
            </a:r>
            <a:br>
              <a:rPr lang="en-US" sz="3400" dirty="0"/>
            </a:br>
            <a:br>
              <a:rPr lang="en-US" sz="3400" dirty="0"/>
            </a:br>
            <a:r>
              <a:rPr lang="en-US" sz="3400" dirty="0"/>
              <a:t>(</a:t>
            </a:r>
            <a:r>
              <a:rPr lang="en-US" sz="3400" i="1" dirty="0"/>
              <a:t>SMOTE</a:t>
            </a:r>
            <a:r>
              <a:rPr lang="en-US" sz="3400" dirty="0"/>
              <a:t>)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7F23BF3-D36E-422E-B77D-879773535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4905ADBF-52E5-486B-8817-5C461E23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B1EBF3A-7243-4546-B373-AB69CDB1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288424-CED5-417C-AA8E-69B0ABC81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BCD3-C01B-4B2B-897E-DB820B006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9"/>
            <a:ext cx="6686348" cy="229918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Consists of synthesizing elements for the minority class, based on those that already exist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Randomly picks a point from the minority class (</a:t>
            </a:r>
            <a:r>
              <a:rPr lang="en-US" sz="1600" i="1" dirty="0">
                <a:solidFill>
                  <a:schemeClr val="bg1"/>
                </a:solidFill>
              </a:rPr>
              <a:t>Fatal) </a:t>
            </a:r>
            <a:r>
              <a:rPr lang="en-US" sz="1600" dirty="0">
                <a:solidFill>
                  <a:schemeClr val="bg1"/>
                </a:solidFill>
              </a:rPr>
              <a:t>and computes the k-nearest neighbors for this point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Synthetic points are added between chosen points and its neighbors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4F928-12A5-43D8-A7DC-050F8A2D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52" y="3837171"/>
            <a:ext cx="6495847" cy="25658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51404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32454A55-8D0E-4288-BA8C-0F28467A2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8F0D-BF22-4C23-9993-B10B9A69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Recursive Feature Elimination with Cross Validation – Logistic Regression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BF945A-4452-4881-AF25-582DE1943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7BF02DAB-EEF0-487F-A106-B70843EA6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EB28-E536-45BA-A737-5971DF706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548281"/>
            <a:ext cx="5704977" cy="385251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Top 10 Features: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Number of Vehicles Involved/ Casualties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Engine Capacity CC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Speed Limit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Age band of driver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Day of the week – FRIDAY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Daytime afternoon rush (15-19)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Light Conditions – DARK/NIGHT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Location (Latitude/Longitude)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Weather Conditions – Fine with NO High Winds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Age of the Vehicle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F1999-5487-4E39-9DFB-84818E652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14" y="2556145"/>
            <a:ext cx="5333988" cy="36804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75508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 7">
            <a:extLst>
              <a:ext uri="{FF2B5EF4-FFF2-40B4-BE49-F238E27FC236}">
                <a16:creationId xmlns:a16="http://schemas.microsoft.com/office/drawing/2014/main" id="{B7D67C6C-0DAA-49A2-B522-A65FD25B7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DEAE4-331E-4F9C-B41C-16BD8B49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/>
              <a:t>Background:</a:t>
            </a:r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EF9FE91F-2CD2-4D27-9C70-00418EA18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53FC6651-938F-4BC9-AB37-4729BE01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86546-3C49-4BD7-981B-58BF5D11F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6" y="2548281"/>
            <a:ext cx="7152860" cy="365438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World Health Organization (WHO) reported that more than </a:t>
            </a:r>
            <a:r>
              <a:rPr lang="en-US" sz="1600" b="1" dirty="0">
                <a:solidFill>
                  <a:schemeClr val="bg1"/>
                </a:solidFill>
              </a:rPr>
              <a:t>1.25 million</a:t>
            </a:r>
            <a:r>
              <a:rPr lang="en-US" sz="1600" dirty="0">
                <a:solidFill>
                  <a:schemeClr val="bg1"/>
                </a:solidFill>
              </a:rPr>
              <a:t> people die each year while </a:t>
            </a:r>
            <a:r>
              <a:rPr lang="en-US" sz="1600" b="1" dirty="0">
                <a:solidFill>
                  <a:schemeClr val="bg1"/>
                </a:solidFill>
              </a:rPr>
              <a:t>50 million </a:t>
            </a:r>
            <a:r>
              <a:rPr lang="en-US" sz="1600" dirty="0">
                <a:solidFill>
                  <a:schemeClr val="bg1"/>
                </a:solidFill>
              </a:rPr>
              <a:t>are injured as a result of road accidents worldwide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Road accidents are the </a:t>
            </a:r>
            <a:r>
              <a:rPr lang="en-US" sz="1600" b="1" dirty="0">
                <a:solidFill>
                  <a:schemeClr val="bg1"/>
                </a:solidFill>
              </a:rPr>
              <a:t>10</a:t>
            </a:r>
            <a:r>
              <a:rPr lang="en-US" sz="1600" b="1" baseline="30000" dirty="0">
                <a:solidFill>
                  <a:schemeClr val="bg1"/>
                </a:solidFill>
              </a:rPr>
              <a:t>th</a:t>
            </a:r>
            <a:r>
              <a:rPr lang="en-US" sz="1600" dirty="0">
                <a:solidFill>
                  <a:schemeClr val="bg1"/>
                </a:solidFill>
              </a:rPr>
              <a:t> leading cause of death globally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On current trends, road traffic accidents are to become the </a:t>
            </a:r>
            <a:r>
              <a:rPr lang="en-US" sz="1600" b="1" dirty="0">
                <a:solidFill>
                  <a:schemeClr val="bg1"/>
                </a:solidFill>
              </a:rPr>
              <a:t>7</a:t>
            </a:r>
            <a:r>
              <a:rPr lang="en-US" sz="1600" b="1" baseline="30000" dirty="0">
                <a:solidFill>
                  <a:schemeClr val="bg1"/>
                </a:solidFill>
              </a:rPr>
              <a:t>th</a:t>
            </a:r>
            <a:r>
              <a:rPr lang="en-US" sz="1600" dirty="0">
                <a:solidFill>
                  <a:schemeClr val="bg1"/>
                </a:solidFill>
              </a:rPr>
              <a:t> leading cause of death by </a:t>
            </a:r>
            <a:r>
              <a:rPr lang="en-US" sz="1600" b="1" dirty="0">
                <a:solidFill>
                  <a:schemeClr val="bg1"/>
                </a:solidFill>
              </a:rPr>
              <a:t>2030</a:t>
            </a:r>
            <a:r>
              <a:rPr lang="en-US" sz="1600" dirty="0">
                <a:solidFill>
                  <a:schemeClr val="bg1"/>
                </a:solidFill>
              </a:rPr>
              <a:t> making it a major public health concern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Between the years 2005 and 2016, there were roughly </a:t>
            </a:r>
            <a:r>
              <a:rPr lang="en-US" sz="1600" b="1" dirty="0">
                <a:solidFill>
                  <a:schemeClr val="bg1"/>
                </a:solidFill>
              </a:rPr>
              <a:t>2 million</a:t>
            </a:r>
            <a:r>
              <a:rPr lang="en-US" sz="1600" dirty="0">
                <a:solidFill>
                  <a:schemeClr val="bg1"/>
                </a:solidFill>
              </a:rPr>
              <a:t> road accidents reported in the United Kingdom (UK) alone of which </a:t>
            </a:r>
            <a:r>
              <a:rPr lang="en-US" sz="1600" b="1" dirty="0">
                <a:solidFill>
                  <a:schemeClr val="bg1"/>
                </a:solidFill>
              </a:rPr>
              <a:t>16,000</a:t>
            </a:r>
            <a:r>
              <a:rPr lang="en-US" sz="1600" dirty="0">
                <a:solidFill>
                  <a:schemeClr val="bg1"/>
                </a:solidFill>
              </a:rPr>
              <a:t> were fatal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8" name="Picture 4" descr="Image result for road accident">
            <a:extLst>
              <a:ext uri="{FF2B5EF4-FFF2-40B4-BE49-F238E27FC236}">
                <a16:creationId xmlns:a16="http://schemas.microsoft.com/office/drawing/2014/main" id="{DF64FBE0-B2D6-4AD5-A0B1-F3839C04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8847" y="4399207"/>
            <a:ext cx="2310717" cy="17330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who">
            <a:extLst>
              <a:ext uri="{FF2B5EF4-FFF2-40B4-BE49-F238E27FC236}">
                <a16:creationId xmlns:a16="http://schemas.microsoft.com/office/drawing/2014/main" id="{02B6844D-0455-47AF-97CA-CCDF2A1CA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7369" y="2569796"/>
            <a:ext cx="3413671" cy="109237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2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1A109AF-B0E7-46FF-880E-3C8ADD57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5068DCA-C5E1-4C5C-8F45-14D8E6688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Freeform 16">
            <a:extLst>
              <a:ext uri="{FF2B5EF4-FFF2-40B4-BE49-F238E27FC236}">
                <a16:creationId xmlns:a16="http://schemas.microsoft.com/office/drawing/2014/main" id="{EE4C3CD0-43BB-4FE5-A39C-9ABB0BAC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6923918A-9F67-48CB-9A42-0E16A849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0824"/>
            <a:ext cx="12191695" cy="1487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Freeform 5">
            <a:extLst>
              <a:ext uri="{FF2B5EF4-FFF2-40B4-BE49-F238E27FC236}">
                <a16:creationId xmlns:a16="http://schemas.microsoft.com/office/drawing/2014/main" id="{D1063EC9-752C-4FC1-8C0F-CFFB7BF7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3136999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4E447-2321-4880-8574-1DF7477C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3928983"/>
            <a:ext cx="9149350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Logistic Regression: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7F879-404E-4C99-8FCD-9029B934D02D}"/>
              </a:ext>
            </a:extLst>
          </p:cNvPr>
          <p:cNvSpPr txBox="1"/>
          <p:nvPr/>
        </p:nvSpPr>
        <p:spPr>
          <a:xfrm>
            <a:off x="4581006" y="2856891"/>
            <a:ext cx="9149349" cy="487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5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'C': 1.e-04, 1.e-02, 1.e+00, </a:t>
            </a:r>
            <a:r>
              <a:rPr lang="en-US" sz="1500" cap="all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1.e+02</a:t>
            </a:r>
          </a:p>
          <a:p>
            <a:pPr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5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Cv = 3, </a:t>
            </a:r>
            <a:r>
              <a:rPr lang="en-US" sz="1500" cap="all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5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15A9A2E-7C19-419F-8DDB-0D023688FD8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34000" y="934131"/>
            <a:ext cx="9150807" cy="1166728"/>
          </a:xfrm>
          <a:prstGeom prst="rect">
            <a:avLst/>
          </a:prstGeom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0F41D2-D814-46FE-B209-72761F58B3A1}"/>
              </a:ext>
            </a:extLst>
          </p:cNvPr>
          <p:cNvSpPr txBox="1"/>
          <p:nvPr/>
        </p:nvSpPr>
        <p:spPr>
          <a:xfrm>
            <a:off x="4516590" y="2431047"/>
            <a:ext cx="34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Hyper-parameter Tuning: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BB0DF4-F7FE-4018-8502-C13D70818A6E}"/>
              </a:ext>
            </a:extLst>
          </p:cNvPr>
          <p:cNvSpPr/>
          <p:nvPr/>
        </p:nvSpPr>
        <p:spPr>
          <a:xfrm>
            <a:off x="4601308" y="827290"/>
            <a:ext cx="991215" cy="12023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8EADC6-628E-4C37-BE4C-A5FDAE392BF9}"/>
              </a:ext>
            </a:extLst>
          </p:cNvPr>
          <p:cNvSpPr/>
          <p:nvPr/>
        </p:nvSpPr>
        <p:spPr>
          <a:xfrm>
            <a:off x="7845729" y="905917"/>
            <a:ext cx="685800" cy="1111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ABEE9-0F0C-4838-88C2-3826C499E671}"/>
              </a:ext>
            </a:extLst>
          </p:cNvPr>
          <p:cNvSpPr txBox="1"/>
          <p:nvPr/>
        </p:nvSpPr>
        <p:spPr>
          <a:xfrm>
            <a:off x="2194419" y="1597262"/>
            <a:ext cx="7403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0.685</a:t>
            </a:r>
          </a:p>
        </p:txBody>
      </p:sp>
    </p:spTree>
    <p:extLst>
      <p:ext uri="{BB962C8B-B14F-4D97-AF65-F5344CB8AC3E}">
        <p14:creationId xmlns:p14="http://schemas.microsoft.com/office/powerpoint/2010/main" val="222213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4E447-2321-4880-8574-1DF7477C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/>
              <a:t>Gaussian Naïve Bayes: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BE074-D8EA-464D-A2AD-34282C056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48" y="4935040"/>
            <a:ext cx="10548747" cy="84852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2423B1-B97C-4AC3-B698-63E4119E4A82}"/>
              </a:ext>
            </a:extLst>
          </p:cNvPr>
          <p:cNvSpPr/>
          <p:nvPr/>
        </p:nvSpPr>
        <p:spPr>
          <a:xfrm>
            <a:off x="5515897" y="4850123"/>
            <a:ext cx="1230692" cy="10774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534014-A1C1-45DE-998C-7CCD4A612FA5}"/>
              </a:ext>
            </a:extLst>
          </p:cNvPr>
          <p:cNvSpPr/>
          <p:nvPr/>
        </p:nvSpPr>
        <p:spPr>
          <a:xfrm>
            <a:off x="9217742" y="4816491"/>
            <a:ext cx="800970" cy="1111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5309A-DCAB-439A-8184-27CE7622452D}"/>
              </a:ext>
            </a:extLst>
          </p:cNvPr>
          <p:cNvSpPr txBox="1"/>
          <p:nvPr/>
        </p:nvSpPr>
        <p:spPr>
          <a:xfrm>
            <a:off x="7047264" y="6085406"/>
            <a:ext cx="334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Best Recall So Far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B2A592-C1D9-42D7-9DCC-5142C5DDFD74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rot="5400000">
            <a:off x="9090159" y="5557337"/>
            <a:ext cx="157849" cy="898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B699BC-D0BF-434D-8A4C-53FF2A454D0E}"/>
              </a:ext>
            </a:extLst>
          </p:cNvPr>
          <p:cNvSpPr txBox="1"/>
          <p:nvPr/>
        </p:nvSpPr>
        <p:spPr>
          <a:xfrm>
            <a:off x="2802194" y="5440064"/>
            <a:ext cx="7403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0.683</a:t>
            </a:r>
          </a:p>
        </p:txBody>
      </p:sp>
    </p:spTree>
    <p:extLst>
      <p:ext uri="{BB962C8B-B14F-4D97-AF65-F5344CB8AC3E}">
        <p14:creationId xmlns:p14="http://schemas.microsoft.com/office/powerpoint/2010/main" val="88701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9">
            <a:extLst>
              <a:ext uri="{FF2B5EF4-FFF2-40B4-BE49-F238E27FC236}">
                <a16:creationId xmlns:a16="http://schemas.microsoft.com/office/drawing/2014/main" id="{603C1FDD-3EB9-4E32-AAFF-F0872E904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48" name="Picture 31">
            <a:extLst>
              <a:ext uri="{FF2B5EF4-FFF2-40B4-BE49-F238E27FC236}">
                <a16:creationId xmlns:a16="http://schemas.microsoft.com/office/drawing/2014/main" id="{B0C4B3D9-75AB-4AAB-B53A-4232B752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9" name="Oval 33">
            <a:extLst>
              <a:ext uri="{FF2B5EF4-FFF2-40B4-BE49-F238E27FC236}">
                <a16:creationId xmlns:a16="http://schemas.microsoft.com/office/drawing/2014/main" id="{1D73A963-D417-4FD9-851E-5E323F67D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0" name="Picture 35">
            <a:extLst>
              <a:ext uri="{FF2B5EF4-FFF2-40B4-BE49-F238E27FC236}">
                <a16:creationId xmlns:a16="http://schemas.microsoft.com/office/drawing/2014/main" id="{72E40AAF-9C56-4002-B55E-6A255814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" name="Picture 37">
            <a:extLst>
              <a:ext uri="{FF2B5EF4-FFF2-40B4-BE49-F238E27FC236}">
                <a16:creationId xmlns:a16="http://schemas.microsoft.com/office/drawing/2014/main" id="{CF4F217F-0736-44C0-9047-DD52FCA2F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2" name="Rectangle 39">
            <a:extLst>
              <a:ext uri="{FF2B5EF4-FFF2-40B4-BE49-F238E27FC236}">
                <a16:creationId xmlns:a16="http://schemas.microsoft.com/office/drawing/2014/main" id="{2DCB6E42-3037-40F7-A351-6B952A87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4E447-2321-4880-8574-1DF7477C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518" y="1447800"/>
            <a:ext cx="4143781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Tree-Based Algorithm: RandomForest</a:t>
            </a:r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5BD35527-27D0-41CD-B163-DA02EDA0C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62E992AB-0269-41B2-BC3D-E3CA00247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65178584-48B9-4C5C-8FE6-7BED859C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5E741F7-B1A9-4B4C-B75A-1DC5B1CE082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77494" y="1226785"/>
            <a:ext cx="6268306" cy="1003425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E59C6D-BB59-4F38-BCA3-2553A59C7D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005" y="4304846"/>
            <a:ext cx="5450557" cy="1769492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1FB88-9E5A-42C4-B648-D5548A58F09E}"/>
              </a:ext>
            </a:extLst>
          </p:cNvPr>
          <p:cNvSpPr txBox="1"/>
          <p:nvPr/>
        </p:nvSpPr>
        <p:spPr>
          <a:xfrm>
            <a:off x="647701" y="3414048"/>
            <a:ext cx="34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Hyper-parameter Tuning: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A29BAF-EDAB-45B6-9C2B-ACCCC83D9E24}"/>
              </a:ext>
            </a:extLst>
          </p:cNvPr>
          <p:cNvSpPr txBox="1"/>
          <p:nvPr/>
        </p:nvSpPr>
        <p:spPr>
          <a:xfrm>
            <a:off x="647701" y="672787"/>
            <a:ext cx="34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Model Performances: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08523C-6D30-45E5-9593-3EC55011DBFD}"/>
              </a:ext>
            </a:extLst>
          </p:cNvPr>
          <p:cNvSpPr/>
          <p:nvPr/>
        </p:nvSpPr>
        <p:spPr>
          <a:xfrm>
            <a:off x="3155304" y="1195205"/>
            <a:ext cx="725034" cy="10307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455078-E317-4D10-8DE2-614DD9066DC9}"/>
              </a:ext>
            </a:extLst>
          </p:cNvPr>
          <p:cNvSpPr/>
          <p:nvPr/>
        </p:nvSpPr>
        <p:spPr>
          <a:xfrm>
            <a:off x="5401171" y="1172964"/>
            <a:ext cx="542429" cy="10529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28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4E447-2321-4880-8574-1DF7477C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68" y="229810"/>
            <a:ext cx="11765757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8000" dirty="0"/>
              <a:t>Tree-Based Algorithm: GradientBoost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0BEF9-3258-4313-99DC-BF1D5AD8B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1809" y="5648042"/>
            <a:ext cx="9568073" cy="426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8D9FC-836D-4452-B272-8900071381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1809" y="5174027"/>
            <a:ext cx="9568072" cy="47401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75BDEC-4F79-4903-9AC9-B6B6BB465504}"/>
              </a:ext>
            </a:extLst>
          </p:cNvPr>
          <p:cNvSpPr/>
          <p:nvPr/>
        </p:nvSpPr>
        <p:spPr>
          <a:xfrm>
            <a:off x="9038493" y="5029200"/>
            <a:ext cx="750276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8B76E1-5E28-426F-B199-A4C43D7C50A2}"/>
              </a:ext>
            </a:extLst>
          </p:cNvPr>
          <p:cNvSpPr/>
          <p:nvPr/>
        </p:nvSpPr>
        <p:spPr>
          <a:xfrm>
            <a:off x="5752855" y="5029200"/>
            <a:ext cx="1093422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64659-EBAE-4FD7-8B24-80E7372F7E8A}"/>
              </a:ext>
            </a:extLst>
          </p:cNvPr>
          <p:cNvSpPr txBox="1"/>
          <p:nvPr/>
        </p:nvSpPr>
        <p:spPr>
          <a:xfrm>
            <a:off x="5981577" y="6235629"/>
            <a:ext cx="40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Much lower than previous models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EB9FF28-C92A-4450-AF3F-4153C02ECFFD}"/>
              </a:ext>
            </a:extLst>
          </p:cNvPr>
          <p:cNvCxnSpPr>
            <a:stCxn id="16" idx="1"/>
            <a:endCxn id="3" idx="1"/>
          </p:cNvCxnSpPr>
          <p:nvPr/>
        </p:nvCxnSpPr>
        <p:spPr>
          <a:xfrm rot="10800000" flipH="1" flipV="1">
            <a:off x="5752855" y="5562599"/>
            <a:ext cx="228722" cy="857695"/>
          </a:xfrm>
          <a:prstGeom prst="bentConnector3">
            <a:avLst>
              <a:gd name="adj1" fmla="val -999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231C6C-A193-440D-AC6E-6B1F3523890A}"/>
              </a:ext>
            </a:extLst>
          </p:cNvPr>
          <p:cNvCxnSpPr>
            <a:stCxn id="14" idx="3"/>
            <a:endCxn id="3" idx="3"/>
          </p:cNvCxnSpPr>
          <p:nvPr/>
        </p:nvCxnSpPr>
        <p:spPr>
          <a:xfrm>
            <a:off x="9788769" y="5562600"/>
            <a:ext cx="228477" cy="857695"/>
          </a:xfrm>
          <a:prstGeom prst="bentConnector3">
            <a:avLst>
              <a:gd name="adj1" fmla="val 2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729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A109AF-B0E7-46FF-880E-3C8ADD57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5068DCA-C5E1-4C5C-8F45-14D8E6688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 16">
            <a:extLst>
              <a:ext uri="{FF2B5EF4-FFF2-40B4-BE49-F238E27FC236}">
                <a16:creationId xmlns:a16="http://schemas.microsoft.com/office/drawing/2014/main" id="{EE4C3CD0-43BB-4FE5-A39C-9ABB0BAC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923918A-9F67-48CB-9A42-0E16A849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0824"/>
            <a:ext cx="12191695" cy="1487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D1063EC9-752C-4FC1-8C0F-CFFB7BF7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3136999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4E447-2321-4880-8574-1DF7477C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3928983"/>
            <a:ext cx="9149350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Model Comparison: </a:t>
            </a:r>
          </a:p>
        </p:txBody>
      </p:sp>
      <p:pic>
        <p:nvPicPr>
          <p:cNvPr id="32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FC7156-B285-4ECE-A0F8-4B4E7C9284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716894" y="1153133"/>
            <a:ext cx="9150807" cy="1918948"/>
          </a:xfrm>
          <a:prstGeom prst="rect">
            <a:avLst/>
          </a:prstGeom>
          <a:effectLst/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7DB248-F981-4D12-89B0-27F7D4726EFA}"/>
              </a:ext>
            </a:extLst>
          </p:cNvPr>
          <p:cNvCxnSpPr>
            <a:cxnSpLocks/>
          </p:cNvCxnSpPr>
          <p:nvPr/>
        </p:nvCxnSpPr>
        <p:spPr>
          <a:xfrm>
            <a:off x="636916" y="1677733"/>
            <a:ext cx="6677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B0FA12-11ED-43ED-AB60-1F59BBD3D4AC}"/>
              </a:ext>
            </a:extLst>
          </p:cNvPr>
          <p:cNvSpPr/>
          <p:nvPr/>
        </p:nvSpPr>
        <p:spPr>
          <a:xfrm>
            <a:off x="2542786" y="1036315"/>
            <a:ext cx="7441871" cy="85217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3C8E65-2768-4B58-8CBF-2C113E926444}"/>
                  </a:ext>
                </a:extLst>
              </p14:cNvPr>
              <p14:cNvContentPartPr/>
              <p14:nvPr/>
            </p14:nvContentPartPr>
            <p14:xfrm>
              <a:off x="8146929" y="1675615"/>
              <a:ext cx="557280" cy="47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3C8E65-2768-4B58-8CBF-2C113E9264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92929" y="1567975"/>
                <a:ext cx="6649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E1E428-15C8-4322-92A5-3B7230BEA1FE}"/>
                  </a:ext>
                </a:extLst>
              </p14:cNvPr>
              <p14:cNvContentPartPr/>
              <p14:nvPr/>
            </p14:nvContentPartPr>
            <p14:xfrm>
              <a:off x="8182209" y="2050735"/>
              <a:ext cx="487440" cy="37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E1E428-15C8-4322-92A5-3B7230BEA1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28569" y="1943095"/>
                <a:ext cx="595080" cy="253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AF75812-DDA0-45BF-B98C-22FB0C9D5F18}"/>
              </a:ext>
            </a:extLst>
          </p:cNvPr>
          <p:cNvSpPr txBox="1"/>
          <p:nvPr/>
        </p:nvSpPr>
        <p:spPr>
          <a:xfrm>
            <a:off x="2589201" y="1561055"/>
            <a:ext cx="6144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0.683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E662A1-B94A-4845-8AEB-E85CB5AF0D71}"/>
              </a:ext>
            </a:extLst>
          </p:cNvPr>
          <p:cNvSpPr txBox="1"/>
          <p:nvPr/>
        </p:nvSpPr>
        <p:spPr>
          <a:xfrm>
            <a:off x="2579713" y="1902972"/>
            <a:ext cx="6144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0.685</a:t>
            </a:r>
          </a:p>
        </p:txBody>
      </p:sp>
    </p:spTree>
    <p:extLst>
      <p:ext uri="{BB962C8B-B14F-4D97-AF65-F5344CB8AC3E}">
        <p14:creationId xmlns:p14="http://schemas.microsoft.com/office/powerpoint/2010/main" val="203740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road safety">
            <a:extLst>
              <a:ext uri="{FF2B5EF4-FFF2-40B4-BE49-F238E27FC236}">
                <a16:creationId xmlns:a16="http://schemas.microsoft.com/office/drawing/2014/main" id="{C4A7AEEA-81E4-46AC-A48E-A9EA63CF5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7D9B2-197F-4C52-8520-394B4005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Implications: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8AA0E06-14DE-4C1A-B11B-D05846A2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D831-C834-4FF0-8FD4-9E76D660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838" y="2226833"/>
            <a:ext cx="10138874" cy="445084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Decrease emergency response times during afternoon rush-hours (15-19) especially on </a:t>
            </a:r>
            <a:r>
              <a:rPr lang="en-US" sz="1600" b="1" u="sng" dirty="0"/>
              <a:t>Fridays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sz="16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Allocate resources to investigate </a:t>
            </a:r>
            <a:r>
              <a:rPr lang="en-US" sz="1600" b="1" dirty="0"/>
              <a:t>high density traffic points </a:t>
            </a:r>
            <a:r>
              <a:rPr lang="en-US" sz="1600" dirty="0"/>
              <a:t>and identify new infrastructure needs to divert traffic from dual-carriage ways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sz="16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Explore conditions of vehicles and casualties such as vehicle type, age of vehicles registered, pedestrian movements, etc. for policy makers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sz="16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Enforce strict regulations for </a:t>
            </a:r>
            <a:r>
              <a:rPr lang="en-US" sz="1600" b="1" dirty="0"/>
              <a:t>speed limits </a:t>
            </a:r>
            <a:r>
              <a:rPr lang="en-US" sz="1600" dirty="0"/>
              <a:t>in accident prone areas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sz="16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Adopt comprehensive </a:t>
            </a:r>
            <a:r>
              <a:rPr lang="en-US" sz="1600" b="1" dirty="0"/>
              <a:t>distracted driving laws</a:t>
            </a:r>
            <a:r>
              <a:rPr lang="en-US" sz="1600" dirty="0"/>
              <a:t> that increase penalties for drivers who commit traffic violations like aggressive overtaking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sz="16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Use the </a:t>
            </a:r>
            <a:r>
              <a:rPr lang="en-US" sz="1600" b="1" dirty="0"/>
              <a:t>predictive model </a:t>
            </a:r>
            <a:r>
              <a:rPr lang="en-US" sz="1600" dirty="0"/>
              <a:t>to test the effects of implementing regulations to reduce the rate of severe accidents to an acceptable threshold 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sz="16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43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FF47C-4255-443D-8966-4C118DB6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Challenges/Recommendations: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B907-A4B8-450E-B7F5-42B40B7B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435" y="2567593"/>
            <a:ext cx="10783470" cy="39775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Dataset was highly imbalanced making it difficult to build a model precise enough to accurately predict accident severity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Computing constraints - had to randomly truncate the dataset down to a manageable size and avoid running a few models to completion (SVM, KNN)</a:t>
            </a:r>
          </a:p>
          <a:p>
            <a:endParaRPr lang="en-US" dirty="0"/>
          </a:p>
          <a:p>
            <a:r>
              <a:rPr lang="en-US" dirty="0"/>
              <a:t>All data dealt with were records of accidents that have already </a:t>
            </a:r>
            <a:r>
              <a:rPr lang="en-US" b="1" dirty="0"/>
              <a:t>occurred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FUTURE DATA COLLECTION:</a:t>
            </a:r>
          </a:p>
          <a:p>
            <a:endParaRPr lang="en-US" dirty="0"/>
          </a:p>
          <a:p>
            <a:r>
              <a:rPr lang="en-US" dirty="0"/>
              <a:t>Incorporate data for conditions resulting in </a:t>
            </a:r>
            <a:r>
              <a:rPr lang="en-US" b="1" dirty="0"/>
              <a:t>NO</a:t>
            </a:r>
            <a:r>
              <a:rPr lang="en-US" dirty="0"/>
              <a:t> accidents to help identify most ideal road conditions </a:t>
            </a:r>
          </a:p>
          <a:p>
            <a:endParaRPr lang="en-US" dirty="0"/>
          </a:p>
          <a:p>
            <a:r>
              <a:rPr lang="en-US" dirty="0"/>
              <a:t>Incorporate accidents data for fully electric vehicles to attain a more wholesome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0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 7">
            <a:extLst>
              <a:ext uri="{FF2B5EF4-FFF2-40B4-BE49-F238E27FC236}">
                <a16:creationId xmlns:a16="http://schemas.microsoft.com/office/drawing/2014/main" id="{B7D67C6C-0DAA-49A2-B522-A65FD25B7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DB6C3-4EDA-4E83-9958-FABFEF5C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/>
              <a:t>Business Objective:</a:t>
            </a:r>
            <a:endParaRPr lang="en-US" dirty="0"/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EF9FE91F-2CD2-4D27-9C70-00418EA18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53FC6651-938F-4BC9-AB37-4729BE01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1185F-66FC-4C1B-82B7-FDE2F6156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18" y="2750893"/>
            <a:ext cx="7152860" cy="36543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Used the </a:t>
            </a:r>
            <a:r>
              <a:rPr lang="en-US" sz="1600" dirty="0">
                <a:solidFill>
                  <a:schemeClr val="bg1"/>
                </a:solidFill>
                <a:hlinkClick r:id="rId4"/>
              </a:rPr>
              <a:t>UK Traffic Accidents </a:t>
            </a:r>
            <a:r>
              <a:rPr lang="en-US" sz="1600" dirty="0">
                <a:solidFill>
                  <a:schemeClr val="bg1"/>
                </a:solidFill>
              </a:rPr>
              <a:t>dataset obtained from </a:t>
            </a:r>
            <a:r>
              <a:rPr lang="en-US" sz="1600" i="1" dirty="0">
                <a:solidFill>
                  <a:schemeClr val="bg1"/>
                </a:solidFill>
              </a:rPr>
              <a:t>Kaggle’s</a:t>
            </a:r>
            <a:r>
              <a:rPr lang="en-US" sz="1600" dirty="0">
                <a:solidFill>
                  <a:schemeClr val="bg1"/>
                </a:solidFill>
              </a:rPr>
              <a:t> data repository to:</a:t>
            </a:r>
          </a:p>
          <a:p>
            <a:pPr lvl="1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Identify factors </a:t>
            </a:r>
            <a:r>
              <a:rPr lang="en-US" sz="1600" dirty="0">
                <a:solidFill>
                  <a:schemeClr val="bg1"/>
                </a:solidFill>
              </a:rPr>
              <a:t>responsible for most of the reported accidents</a:t>
            </a:r>
          </a:p>
          <a:p>
            <a:pPr lvl="1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Build a </a:t>
            </a:r>
            <a:r>
              <a:rPr lang="en-US" sz="1600" b="1" dirty="0">
                <a:solidFill>
                  <a:schemeClr val="bg1"/>
                </a:solidFill>
              </a:rPr>
              <a:t>predictive model </a:t>
            </a:r>
            <a:r>
              <a:rPr lang="en-US" sz="1600" dirty="0">
                <a:solidFill>
                  <a:schemeClr val="bg1"/>
                </a:solidFill>
              </a:rPr>
              <a:t>capable of accurately determining the severity of an accident based on a set of input factors</a:t>
            </a:r>
          </a:p>
          <a:p>
            <a:pPr lvl="1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</a:rPr>
              <a:t>Provide recommendations to </a:t>
            </a:r>
            <a:r>
              <a:rPr lang="en-US" sz="1600" b="1" u="sng" dirty="0">
                <a:solidFill>
                  <a:schemeClr val="bg1"/>
                </a:solidFill>
              </a:rPr>
              <a:t>UK’s department of Transport</a:t>
            </a:r>
            <a:r>
              <a:rPr lang="en-US" sz="1600" dirty="0">
                <a:solidFill>
                  <a:schemeClr val="bg1"/>
                </a:solidFill>
              </a:rPr>
              <a:t> - to improve road safety policies and prevent accident recurrences where possible 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8" name="Picture 4" descr="Image result for uk department of transport">
            <a:extLst>
              <a:ext uri="{FF2B5EF4-FFF2-40B4-BE49-F238E27FC236}">
                <a16:creationId xmlns:a16="http://schemas.microsoft.com/office/drawing/2014/main" id="{A5FD2CA7-A933-49C8-87EE-3EBA62FA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1470" y="4400029"/>
            <a:ext cx="3080956" cy="17330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F8E16E-4FEF-4E78-BCF2-515555964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25113" y="2405180"/>
            <a:ext cx="3413671" cy="12232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6727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826B-91D4-456A-8B7C-649E4D9D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59" y="356416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39D1-9E3C-4993-958D-4D3B5BE1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59" y="1756946"/>
            <a:ext cx="11295081" cy="4895883"/>
          </a:xfrm>
        </p:spPr>
        <p:txBody>
          <a:bodyPr numCol="2">
            <a:normAutofit/>
          </a:bodyPr>
          <a:lstStyle/>
          <a:p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Accident_Information.csv</a:t>
            </a:r>
          </a:p>
          <a:p>
            <a:pPr lvl="1"/>
            <a:r>
              <a:rPr lang="en-US" dirty="0"/>
              <a:t>2 million rows x 33 columns</a:t>
            </a:r>
          </a:p>
          <a:p>
            <a:pPr lvl="1"/>
            <a:r>
              <a:rPr lang="en-US" dirty="0"/>
              <a:t>Details pertaining to each reported accident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1" i="1" dirty="0"/>
          </a:p>
          <a:p>
            <a:endParaRPr lang="en-US" b="1" i="1" dirty="0"/>
          </a:p>
          <a:p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Vehicle_Information.csv</a:t>
            </a:r>
          </a:p>
          <a:p>
            <a:pPr lvl="1"/>
            <a:r>
              <a:rPr lang="en-US" dirty="0"/>
              <a:t>2.1 million rows x 23 columns</a:t>
            </a:r>
          </a:p>
          <a:p>
            <a:pPr lvl="1"/>
            <a:r>
              <a:rPr lang="en-US" dirty="0"/>
              <a:t>Detailed information about vehicles involved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6F1FB-4F87-4EB7-BABE-D86F2F9B9C9E}"/>
              </a:ext>
            </a:extLst>
          </p:cNvPr>
          <p:cNvSpPr txBox="1"/>
          <p:nvPr/>
        </p:nvSpPr>
        <p:spPr>
          <a:xfrm>
            <a:off x="448459" y="3429000"/>
            <a:ext cx="1108478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dirty="0"/>
              <a:t>Attributes comprise of both </a:t>
            </a:r>
            <a:r>
              <a:rPr lang="en-US" sz="1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numerical</a:t>
            </a:r>
            <a:r>
              <a:rPr lang="en-US" sz="1700" dirty="0"/>
              <a:t> and </a:t>
            </a:r>
            <a:r>
              <a:rPr lang="en-US" sz="1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categorical </a:t>
            </a:r>
            <a:r>
              <a:rPr lang="en-US" sz="1700" dirty="0"/>
              <a:t>features</a:t>
            </a:r>
          </a:p>
          <a:p>
            <a:endParaRPr lang="en-US" sz="1700" dirty="0"/>
          </a:p>
          <a:p>
            <a:endParaRPr lang="en-US" sz="17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dirty="0"/>
              <a:t>Target variable              </a:t>
            </a:r>
            <a:r>
              <a:rPr lang="en-US" sz="1700" b="1" i="1" dirty="0"/>
              <a:t>Accident Severity </a:t>
            </a:r>
            <a:r>
              <a:rPr lang="en-US" sz="1700" dirty="0"/>
              <a:t>(3 Classes – </a:t>
            </a:r>
            <a:r>
              <a:rPr lang="en-US" sz="1700" i="1" dirty="0"/>
              <a:t>SLIGHT, SERIOUS &amp; FATAL</a:t>
            </a:r>
            <a:r>
              <a:rPr lang="en-US" sz="1700" dirty="0"/>
              <a:t>) which is measured as a combination of both physical injuries and property damage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700" dirty="0"/>
          </a:p>
          <a:p>
            <a:endParaRPr lang="en-US" sz="17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dirty="0"/>
              <a:t>Dataset consists of missing (NULLs)/erroneous values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700" dirty="0"/>
          </a:p>
          <a:p>
            <a:endParaRPr lang="en-US" sz="17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dirty="0"/>
              <a:t>Merged data set contains an </a:t>
            </a:r>
            <a:r>
              <a:rPr lang="en-US" sz="1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imbalanced target class </a:t>
            </a:r>
            <a:r>
              <a:rPr lang="en-US" sz="1700" dirty="0"/>
              <a:t>for </a:t>
            </a:r>
            <a:r>
              <a:rPr lang="en-US" sz="1700" i="1" dirty="0"/>
              <a:t>accident severity</a:t>
            </a:r>
            <a:endParaRPr lang="en-US" sz="17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8E6B1BA-EDDB-4F69-802A-04EE820C23DB}"/>
              </a:ext>
            </a:extLst>
          </p:cNvPr>
          <p:cNvSpPr/>
          <p:nvPr/>
        </p:nvSpPr>
        <p:spPr>
          <a:xfrm>
            <a:off x="2536723" y="4322875"/>
            <a:ext cx="560438" cy="14588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1E3F4E1-B084-4FFF-9627-13782BE0B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C7AF0-780C-48FF-9B25-238E32DCB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800"/>
            <a:ext cx="3623345" cy="4572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Analytic Goals: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F8051AB-C2F8-461F-812A-3E588621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481E0C28-CB2F-425F-98C5-AF23B9B70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B2879C-F0B1-4195-A323-E97B6065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22AE5618-18FA-4AB6-9760-5AA52C9136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9131918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128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7">
            <a:extLst>
              <a:ext uri="{FF2B5EF4-FFF2-40B4-BE49-F238E27FC236}">
                <a16:creationId xmlns:a16="http://schemas.microsoft.com/office/drawing/2014/main" id="{B6C2B692-B8DF-4B9C-9C24-37BC2C74A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C7A6F-EB90-4EA4-89BF-1E902C25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/>
              <a:t>Data Cleansing: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EB36C-3364-407B-869F-3092395C3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B4FCD7CF-9730-42FD-9C42-E33FE14DC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55C1-C361-487B-B389-B8ADCC06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62" y="2286163"/>
            <a:ext cx="7720471" cy="3920808"/>
          </a:xfrm>
        </p:spPr>
        <p:txBody>
          <a:bodyPr>
            <a:noAutofit/>
          </a:bodyPr>
          <a:lstStyle/>
          <a:p>
            <a:pPr lvl="2">
              <a:lnSpc>
                <a:spcPct val="90000"/>
              </a:lnSpc>
              <a:buClr>
                <a:schemeClr val="accent1"/>
              </a:buClr>
            </a:pPr>
            <a:endParaRPr lang="en-US" sz="1500" dirty="0">
              <a:solidFill>
                <a:schemeClr val="bg1"/>
              </a:solidFill>
            </a:endParaRPr>
          </a:p>
          <a:p>
            <a:pPr lvl="2">
              <a:lnSpc>
                <a:spcPct val="90000"/>
              </a:lnSpc>
              <a:buClr>
                <a:schemeClr val="accent1"/>
              </a:buClr>
            </a:pPr>
            <a:r>
              <a:rPr lang="en-US" sz="1500" dirty="0">
                <a:solidFill>
                  <a:schemeClr val="bg1"/>
                </a:solidFill>
              </a:rPr>
              <a:t>Columns with 40% or greater missing values (NULLs) were dropped</a:t>
            </a:r>
          </a:p>
          <a:p>
            <a:pPr marL="914400" lvl="2" indent="0">
              <a:lnSpc>
                <a:spcPct val="90000"/>
              </a:lnSpc>
              <a:buClr>
                <a:schemeClr val="accent1"/>
              </a:buClr>
              <a:buNone/>
            </a:pPr>
            <a:endParaRPr lang="en-US" sz="1500" dirty="0">
              <a:solidFill>
                <a:schemeClr val="bg1"/>
              </a:solidFill>
            </a:endParaRPr>
          </a:p>
          <a:p>
            <a:pPr lvl="2">
              <a:lnSpc>
                <a:spcPct val="90000"/>
              </a:lnSpc>
              <a:buClr>
                <a:schemeClr val="accent1"/>
              </a:buClr>
            </a:pPr>
            <a:r>
              <a:rPr lang="en-US" sz="1500" dirty="0">
                <a:solidFill>
                  <a:schemeClr val="bg1"/>
                </a:solidFill>
              </a:rPr>
              <a:t>Rows with erroneous values such as ‘data out of range/Unknown’ or driver’s age &lt;= 10 were dropped</a:t>
            </a:r>
          </a:p>
          <a:p>
            <a:pPr marL="914400" lvl="2" indent="0">
              <a:lnSpc>
                <a:spcPct val="90000"/>
              </a:lnSpc>
              <a:buClr>
                <a:schemeClr val="accent1"/>
              </a:buClr>
              <a:buNone/>
            </a:pPr>
            <a:endParaRPr lang="en-US" sz="1500" dirty="0">
              <a:solidFill>
                <a:schemeClr val="bg1"/>
              </a:solidFill>
            </a:endParaRPr>
          </a:p>
          <a:p>
            <a:pPr lvl="2">
              <a:lnSpc>
                <a:spcPct val="90000"/>
              </a:lnSpc>
              <a:buClr>
                <a:schemeClr val="accent1"/>
              </a:buClr>
            </a:pPr>
            <a:r>
              <a:rPr lang="en-US" sz="1500" dirty="0">
                <a:solidFill>
                  <a:schemeClr val="bg1"/>
                </a:solidFill>
              </a:rPr>
              <a:t>Columns with high correlation to other independent columns were dropped to avoid multi-collinearity</a:t>
            </a:r>
          </a:p>
          <a:p>
            <a:pPr marL="914400" lvl="2" indent="0">
              <a:lnSpc>
                <a:spcPct val="90000"/>
              </a:lnSpc>
              <a:buClr>
                <a:schemeClr val="accent1"/>
              </a:buClr>
              <a:buNone/>
            </a:pPr>
            <a:endParaRPr lang="en-US" sz="1500" dirty="0">
              <a:solidFill>
                <a:schemeClr val="bg1"/>
              </a:solidFill>
            </a:endParaRPr>
          </a:p>
          <a:p>
            <a:pPr lvl="2">
              <a:lnSpc>
                <a:spcPct val="90000"/>
              </a:lnSpc>
              <a:buClr>
                <a:schemeClr val="accent1"/>
              </a:buClr>
            </a:pPr>
            <a:r>
              <a:rPr lang="en-US" sz="1500" dirty="0">
                <a:solidFill>
                  <a:schemeClr val="bg1"/>
                </a:solidFill>
              </a:rPr>
              <a:t>Data transformations were carried out and columns were inspected to check for levels of variance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</a:pPr>
            <a:endParaRPr lang="en-US" sz="1500" dirty="0">
              <a:solidFill>
                <a:schemeClr val="bg1"/>
              </a:solidFill>
            </a:endParaRPr>
          </a:p>
          <a:p>
            <a:pPr lvl="2">
              <a:lnSpc>
                <a:spcPct val="90000"/>
              </a:lnSpc>
              <a:buClr>
                <a:schemeClr val="accent1"/>
              </a:buClr>
            </a:pPr>
            <a:r>
              <a:rPr lang="en-US" sz="1500" dirty="0">
                <a:solidFill>
                  <a:schemeClr val="bg1"/>
                </a:solidFill>
              </a:rPr>
              <a:t>Reduced target class from a multi-class classification to a binary classification problem to handle an imbalanced dataset and simplify analysis</a:t>
            </a:r>
          </a:p>
        </p:txBody>
      </p:sp>
      <p:pic>
        <p:nvPicPr>
          <p:cNvPr id="2050" name="Picture 2" descr="Image result for data cleaning">
            <a:extLst>
              <a:ext uri="{FF2B5EF4-FFF2-40B4-BE49-F238E27FC236}">
                <a16:creationId xmlns:a16="http://schemas.microsoft.com/office/drawing/2014/main" id="{05B3CCB1-F745-4223-89B2-5CD4A630B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9872" y="3146102"/>
            <a:ext cx="3413671" cy="24663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14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6794-0249-4C35-93A1-FEF9766E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96" y="327709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Exploratory Data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C6DB8-3B45-4B60-BDD7-D041AC3A3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96" y="1853248"/>
            <a:ext cx="7455152" cy="470797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0D705E-68A3-4882-BBAD-51F3A3A84330}"/>
              </a:ext>
            </a:extLst>
          </p:cNvPr>
          <p:cNvSpPr txBox="1">
            <a:spLocks/>
          </p:cNvSpPr>
          <p:nvPr/>
        </p:nvSpPr>
        <p:spPr>
          <a:xfrm>
            <a:off x="525796" y="2005648"/>
            <a:ext cx="7455152" cy="4707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total number of accidents by year and severity">
            <a:hlinkClick r:id="" action="ppaction://media"/>
            <a:extLst>
              <a:ext uri="{FF2B5EF4-FFF2-40B4-BE49-F238E27FC236}">
                <a16:creationId xmlns:a16="http://schemas.microsoft.com/office/drawing/2014/main" id="{FB91EFE2-8A8D-4C13-B7AD-050B305FF0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5346" y="1219200"/>
            <a:ext cx="9201307" cy="517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E1DDA-D821-4A18-8863-050DBDB39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38" y="2481943"/>
            <a:ext cx="6599305" cy="41946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87AEE46-BEC4-47B5-A451-27EF3B5BC99B}"/>
              </a:ext>
            </a:extLst>
          </p:cNvPr>
          <p:cNvSpPr/>
          <p:nvPr/>
        </p:nvSpPr>
        <p:spPr>
          <a:xfrm>
            <a:off x="943429" y="2830286"/>
            <a:ext cx="1980974" cy="38462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00070B-CD91-47E0-9770-36E173693BBD}"/>
              </a:ext>
            </a:extLst>
          </p:cNvPr>
          <p:cNvCxnSpPr>
            <a:cxnSpLocks/>
          </p:cNvCxnSpPr>
          <p:nvPr/>
        </p:nvCxnSpPr>
        <p:spPr>
          <a:xfrm flipH="1">
            <a:off x="2806906" y="3222171"/>
            <a:ext cx="669472" cy="45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Number of Accidents by Age of Driver and Year">
            <a:hlinkClick r:id="" action="ppaction://media"/>
            <a:extLst>
              <a:ext uri="{FF2B5EF4-FFF2-40B4-BE49-F238E27FC236}">
                <a16:creationId xmlns:a16="http://schemas.microsoft.com/office/drawing/2014/main" id="{7B96F71E-3942-499D-BC29-180B1A12E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57786" y="1282498"/>
            <a:ext cx="6715675" cy="362871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B46C47-F631-458A-8FDB-576FF9AE4C39}"/>
              </a:ext>
            </a:extLst>
          </p:cNvPr>
          <p:cNvSpPr txBox="1">
            <a:spLocks/>
          </p:cNvSpPr>
          <p:nvPr/>
        </p:nvSpPr>
        <p:spPr>
          <a:xfrm>
            <a:off x="471938" y="221652"/>
            <a:ext cx="8454346" cy="74223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accent3"/>
                </a:solidFill>
              </a:rPr>
              <a:t>Exploratory Data Analysis:</a:t>
            </a:r>
          </a:p>
        </p:txBody>
      </p:sp>
    </p:spTree>
    <p:extLst>
      <p:ext uri="{BB962C8B-B14F-4D97-AF65-F5344CB8AC3E}">
        <p14:creationId xmlns:p14="http://schemas.microsoft.com/office/powerpoint/2010/main" val="364828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6794-0249-4C35-93A1-FEF9766E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96779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Exploratory Data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C6DB8-3B45-4B60-BDD7-D041AC3A3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96" y="1853248"/>
            <a:ext cx="7455152" cy="470797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0D705E-68A3-4882-BBAD-51F3A3A84330}"/>
              </a:ext>
            </a:extLst>
          </p:cNvPr>
          <p:cNvSpPr txBox="1">
            <a:spLocks/>
          </p:cNvSpPr>
          <p:nvPr/>
        </p:nvSpPr>
        <p:spPr>
          <a:xfrm>
            <a:off x="525796" y="2005648"/>
            <a:ext cx="7455152" cy="4707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75815-3348-49AA-874E-7C97474A6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95" y="1700848"/>
            <a:ext cx="5729861" cy="390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553F5-0CA8-48FF-9B6C-DB35AA91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744" y="1700849"/>
            <a:ext cx="5457145" cy="390166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60ECAB5-9E07-49A8-A4C5-28396CBEE6F8}"/>
              </a:ext>
            </a:extLst>
          </p:cNvPr>
          <p:cNvSpPr/>
          <p:nvPr/>
        </p:nvSpPr>
        <p:spPr>
          <a:xfrm>
            <a:off x="6698345" y="2217057"/>
            <a:ext cx="1268091" cy="346165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F113E2-979B-468F-AA0C-B1827E51D136}"/>
              </a:ext>
            </a:extLst>
          </p:cNvPr>
          <p:cNvCxnSpPr>
            <a:cxnSpLocks/>
          </p:cNvCxnSpPr>
          <p:nvPr/>
        </p:nvCxnSpPr>
        <p:spPr>
          <a:xfrm flipH="1">
            <a:off x="5114472" y="2005646"/>
            <a:ext cx="488042" cy="3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359867-9601-46B2-89F3-0358C5C43ECB}"/>
              </a:ext>
            </a:extLst>
          </p:cNvPr>
          <p:cNvCxnSpPr>
            <a:cxnSpLocks/>
          </p:cNvCxnSpPr>
          <p:nvPr/>
        </p:nvCxnSpPr>
        <p:spPr>
          <a:xfrm>
            <a:off x="5602514" y="2005647"/>
            <a:ext cx="1295745" cy="515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758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582</TotalTime>
  <Words>937</Words>
  <Application>Microsoft Office PowerPoint</Application>
  <PresentationFormat>Widescreen</PresentationFormat>
  <Paragraphs>208</Paragraphs>
  <Slides>26</Slides>
  <Notes>25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Wingdings</vt:lpstr>
      <vt:lpstr>Wingdings 3</vt:lpstr>
      <vt:lpstr>Ion</vt:lpstr>
      <vt:lpstr>ANALYZING ROAD SAFETY &amp; TRAFFIC DEMOGRAPHICS IN THE UK  </vt:lpstr>
      <vt:lpstr>Background:</vt:lpstr>
      <vt:lpstr>Business Objective:</vt:lpstr>
      <vt:lpstr>Data Description:</vt:lpstr>
      <vt:lpstr>Analytic Goals:</vt:lpstr>
      <vt:lpstr>Data Cleansing:</vt:lpstr>
      <vt:lpstr>Exploratory Data Analysis:</vt:lpstr>
      <vt:lpstr>PowerPoint Presentation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</vt:lpstr>
      <vt:lpstr>Exploratory Data Analysis:</vt:lpstr>
      <vt:lpstr>PowerPoint Presentation</vt:lpstr>
      <vt:lpstr>Overview of Techniques Used:</vt:lpstr>
      <vt:lpstr>Synthetic Minority Oversampling Technique   (SMOTE)</vt:lpstr>
      <vt:lpstr>Recursive Feature Elimination with Cross Validation – Logistic Regression</vt:lpstr>
      <vt:lpstr>Logistic Regression:</vt:lpstr>
      <vt:lpstr>Gaussian Naïve Bayes:</vt:lpstr>
      <vt:lpstr>Tree-Based Algorithm: RandomForest</vt:lpstr>
      <vt:lpstr>Tree-Based Algorithm: GradientBoost</vt:lpstr>
      <vt:lpstr>Model Comparison: </vt:lpstr>
      <vt:lpstr>Implications:</vt:lpstr>
      <vt:lpstr>Challenges/Recommendations: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UK’s ROAD SAFETY &amp; TRAFFIC DEMOGRAPHICS  </dc:title>
  <dc:creator>kevin abraham</dc:creator>
  <cp:lastModifiedBy>Richard Abraham</cp:lastModifiedBy>
  <cp:revision>45</cp:revision>
  <dcterms:created xsi:type="dcterms:W3CDTF">2019-08-14T23:22:45Z</dcterms:created>
  <dcterms:modified xsi:type="dcterms:W3CDTF">2019-09-03T17:54:42Z</dcterms:modified>
</cp:coreProperties>
</file>